
<file path=[Content_Types].xml><?xml version="1.0" encoding="utf-8"?>
<Types xmlns="http://schemas.openxmlformats.org/package/2006/content-types">
  <Default ContentType="image/jpeg" Extension="jf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256"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63"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44" r:id="rId41"/>
    <p:sldId id="298" r:id="rId42"/>
    <p:sldId id="299" r:id="rId43"/>
    <p:sldId id="300" r:id="rId44"/>
    <p:sldId id="301" r:id="rId45"/>
    <p:sldId id="302" r:id="rId46"/>
    <p:sldId id="303" r:id="rId47"/>
    <p:sldId id="30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2" r:id="rId86"/>
    <p:sldId id="383" r:id="rId87"/>
    <p:sldId id="384" r:id="rId88"/>
    <p:sldId id="385" r:id="rId89"/>
    <p:sldId id="386" r:id="rId90"/>
    <p:sldId id="387" r:id="rId91"/>
    <p:sldId id="388"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87"/>
  </p:normalViewPr>
  <p:slideViewPr>
    <p:cSldViewPr snapToGrid="0" snapToObjects="1">
      <p:cViewPr varScale="1">
        <p:scale>
          <a:sx n="87" d="100"/>
          <a:sy n="87" d="100"/>
        </p:scale>
        <p:origin x="39" y="17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 Target="slides/slide1.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slides/slide22.xml" Type="http://schemas.openxmlformats.org/officeDocument/2006/relationships/slide"/>
<Relationship Id="rId24" Target="slides/slide23.xml" Type="http://schemas.openxmlformats.org/officeDocument/2006/relationships/slide"/>
<Relationship Id="rId25" Target="slides/slide24.xml" Type="http://schemas.openxmlformats.org/officeDocument/2006/relationships/slide"/>
<Relationship Id="rId26" Target="slides/slide25.xml" Type="http://schemas.openxmlformats.org/officeDocument/2006/relationships/slide"/>
<Relationship Id="rId27" Target="slides/slide26.xml" Type="http://schemas.openxmlformats.org/officeDocument/2006/relationships/slide"/>
<Relationship Id="rId28" Target="slides/slide27.xml" Type="http://schemas.openxmlformats.org/officeDocument/2006/relationships/slide"/>
<Relationship Id="rId29" Target="slides/slide28.xml" Type="http://schemas.openxmlformats.org/officeDocument/2006/relationships/slide"/>
<Relationship Id="rId3" Target="slides/slide2.xml" Type="http://schemas.openxmlformats.org/officeDocument/2006/relationships/slide"/>
<Relationship Id="rId30" Target="slides/slide29.xml" Type="http://schemas.openxmlformats.org/officeDocument/2006/relationships/slide"/>
<Relationship Id="rId31" Target="slides/slide30.xml" Type="http://schemas.openxmlformats.org/officeDocument/2006/relationships/slide"/>
<Relationship Id="rId32" Target="slides/slide31.xml" Type="http://schemas.openxmlformats.org/officeDocument/2006/relationships/slide"/>
<Relationship Id="rId33" Target="slides/slide32.xml" Type="http://schemas.openxmlformats.org/officeDocument/2006/relationships/slide"/>
<Relationship Id="rId34" Target="slides/slide33.xml" Type="http://schemas.openxmlformats.org/officeDocument/2006/relationships/slide"/>
<Relationship Id="rId35" Target="slides/slide34.xml" Type="http://schemas.openxmlformats.org/officeDocument/2006/relationships/slide"/>
<Relationship Id="rId36" Target="slides/slide35.xml" Type="http://schemas.openxmlformats.org/officeDocument/2006/relationships/slide"/>
<Relationship Id="rId37" Target="slides/slide36.xml" Type="http://schemas.openxmlformats.org/officeDocument/2006/relationships/slide"/>
<Relationship Id="rId38" Target="slides/slide37.xml" Type="http://schemas.openxmlformats.org/officeDocument/2006/relationships/slide"/>
<Relationship Id="rId39" Target="slides/slide38.xml" Type="http://schemas.openxmlformats.org/officeDocument/2006/relationships/slide"/>
<Relationship Id="rId4" Target="slides/slide3.xml" Type="http://schemas.openxmlformats.org/officeDocument/2006/relationships/slide"/>
<Relationship Id="rId40" Target="slides/slide39.xml" Type="http://schemas.openxmlformats.org/officeDocument/2006/relationships/slide"/>
<Relationship Id="rId41" Target="slides/slide40.xml" Type="http://schemas.openxmlformats.org/officeDocument/2006/relationships/slide"/>
<Relationship Id="rId42" Target="slides/slide41.xml" Type="http://schemas.openxmlformats.org/officeDocument/2006/relationships/slide"/>
<Relationship Id="rId43" Target="slides/slide42.xml" Type="http://schemas.openxmlformats.org/officeDocument/2006/relationships/slide"/>
<Relationship Id="rId44" Target="slides/slide43.xml" Type="http://schemas.openxmlformats.org/officeDocument/2006/relationships/slide"/>
<Relationship Id="rId45" Target="slides/slide44.xml" Type="http://schemas.openxmlformats.org/officeDocument/2006/relationships/slide"/>
<Relationship Id="rId46" Target="slides/slide45.xml" Type="http://schemas.openxmlformats.org/officeDocument/2006/relationships/slide"/>
<Relationship Id="rId47" Target="slides/slide46.xml" Type="http://schemas.openxmlformats.org/officeDocument/2006/relationships/slide"/>
<Relationship Id="rId48" Target="slides/slide47.xml" Type="http://schemas.openxmlformats.org/officeDocument/2006/relationships/slide"/>
<Relationship Id="rId49" Target="slides/slide48.xml" Type="http://schemas.openxmlformats.org/officeDocument/2006/relationships/slide"/>
<Relationship Id="rId5" Target="slides/slide4.xml" Type="http://schemas.openxmlformats.org/officeDocument/2006/relationships/slide"/>
<Relationship Id="rId50" Target="slides/slide49.xml" Type="http://schemas.openxmlformats.org/officeDocument/2006/relationships/slide"/>
<Relationship Id="rId51" Target="slides/slide50.xml" Type="http://schemas.openxmlformats.org/officeDocument/2006/relationships/slide"/>
<Relationship Id="rId52" Target="slides/slide51.xml" Type="http://schemas.openxmlformats.org/officeDocument/2006/relationships/slide"/>
<Relationship Id="rId53" Target="slides/slide52.xml" Type="http://schemas.openxmlformats.org/officeDocument/2006/relationships/slide"/>
<Relationship Id="rId54" Target="slides/slide53.xml" Type="http://schemas.openxmlformats.org/officeDocument/2006/relationships/slide"/>
<Relationship Id="rId55" Target="slides/slide54.xml" Type="http://schemas.openxmlformats.org/officeDocument/2006/relationships/slide"/>
<Relationship Id="rId56" Target="slides/slide55.xml" Type="http://schemas.openxmlformats.org/officeDocument/2006/relationships/slide"/>
<Relationship Id="rId57" Target="slides/slide56.xml" Type="http://schemas.openxmlformats.org/officeDocument/2006/relationships/slide"/>
<Relationship Id="rId58" Target="slides/slide57.xml" Type="http://schemas.openxmlformats.org/officeDocument/2006/relationships/slide"/>
<Relationship Id="rId59" Target="slides/slide58.xml" Type="http://schemas.openxmlformats.org/officeDocument/2006/relationships/slide"/>
<Relationship Id="rId6" Target="slides/slide5.xml" Type="http://schemas.openxmlformats.org/officeDocument/2006/relationships/slide"/>
<Relationship Id="rId60" Target="slides/slide59.xml" Type="http://schemas.openxmlformats.org/officeDocument/2006/relationships/slide"/>
<Relationship Id="rId61" Target="slides/slide60.xml" Type="http://schemas.openxmlformats.org/officeDocument/2006/relationships/slide"/>
<Relationship Id="rId62" Target="slides/slide61.xml" Type="http://schemas.openxmlformats.org/officeDocument/2006/relationships/slide"/>
<Relationship Id="rId63" Target="slides/slide62.xml" Type="http://schemas.openxmlformats.org/officeDocument/2006/relationships/slide"/>
<Relationship Id="rId64" Target="slides/slide63.xml" Type="http://schemas.openxmlformats.org/officeDocument/2006/relationships/slide"/>
<Relationship Id="rId65" Target="slides/slide64.xml" Type="http://schemas.openxmlformats.org/officeDocument/2006/relationships/slide"/>
<Relationship Id="rId66" Target="slides/slide65.xml" Type="http://schemas.openxmlformats.org/officeDocument/2006/relationships/slide"/>
<Relationship Id="rId67" Target="slides/slide66.xml" Type="http://schemas.openxmlformats.org/officeDocument/2006/relationships/slide"/>
<Relationship Id="rId68" Target="slides/slide67.xml" Type="http://schemas.openxmlformats.org/officeDocument/2006/relationships/slide"/>
<Relationship Id="rId69" Target="slides/slide68.xml" Type="http://schemas.openxmlformats.org/officeDocument/2006/relationships/slide"/>
<Relationship Id="rId7" Target="slides/slide6.xml" Type="http://schemas.openxmlformats.org/officeDocument/2006/relationships/slide"/>
<Relationship Id="rId70" Target="slides/slide69.xml" Type="http://schemas.openxmlformats.org/officeDocument/2006/relationships/slide"/>
<Relationship Id="rId71" Target="slides/slide70.xml" Type="http://schemas.openxmlformats.org/officeDocument/2006/relationships/slide"/>
<Relationship Id="rId72" Target="slides/slide71.xml" Type="http://schemas.openxmlformats.org/officeDocument/2006/relationships/slide"/>
<Relationship Id="rId73" Target="slides/slide72.xml" Type="http://schemas.openxmlformats.org/officeDocument/2006/relationships/slide"/>
<Relationship Id="rId74" Target="slides/slide73.xml" Type="http://schemas.openxmlformats.org/officeDocument/2006/relationships/slide"/>
<Relationship Id="rId75" Target="slides/slide74.xml" Type="http://schemas.openxmlformats.org/officeDocument/2006/relationships/slide"/>
<Relationship Id="rId76" Target="slides/slide75.xml" Type="http://schemas.openxmlformats.org/officeDocument/2006/relationships/slide"/>
<Relationship Id="rId77" Target="slides/slide76.xml" Type="http://schemas.openxmlformats.org/officeDocument/2006/relationships/slide"/>
<Relationship Id="rId78" Target="slides/slide77.xml" Type="http://schemas.openxmlformats.org/officeDocument/2006/relationships/slide"/>
<Relationship Id="rId79" Target="slides/slide78.xml" Type="http://schemas.openxmlformats.org/officeDocument/2006/relationships/slide"/>
<Relationship Id="rId8" Target="slides/slide7.xml" Type="http://schemas.openxmlformats.org/officeDocument/2006/relationships/slide"/>
<Relationship Id="rId80" Target="slides/slide79.xml" Type="http://schemas.openxmlformats.org/officeDocument/2006/relationships/slide"/>
<Relationship Id="rId81" Target="slides/slide80.xml" Type="http://schemas.openxmlformats.org/officeDocument/2006/relationships/slide"/>
<Relationship Id="rId82" Target="slides/slide81.xml" Type="http://schemas.openxmlformats.org/officeDocument/2006/relationships/slide"/>
<Relationship Id="rId83" Target="slides/slide82.xml" Type="http://schemas.openxmlformats.org/officeDocument/2006/relationships/slide"/>
<Relationship Id="rId84" Target="slides/slide83.xml" Type="http://schemas.openxmlformats.org/officeDocument/2006/relationships/slide"/>
<Relationship Id="rId85" Target="slides/slide84.xml" Type="http://schemas.openxmlformats.org/officeDocument/2006/relationships/slide"/>
<Relationship Id="rId86" Target="slides/slide85.xml" Type="http://schemas.openxmlformats.org/officeDocument/2006/relationships/slide"/>
<Relationship Id="rId87" Target="slides/slide86.xml" Type="http://schemas.openxmlformats.org/officeDocument/2006/relationships/slide"/>
<Relationship Id="rId88" Target="slides/slide87.xml" Type="http://schemas.openxmlformats.org/officeDocument/2006/relationships/slide"/>
<Relationship Id="rId89" Target="slides/slide88.xml" Type="http://schemas.openxmlformats.org/officeDocument/2006/relationships/slide"/>
<Relationship Id="rId9" Target="slides/slide8.xml" Type="http://schemas.openxmlformats.org/officeDocument/2006/relationships/slide"/>
<Relationship Id="rId90" Target="slides/slide89.xml" Type="http://schemas.openxmlformats.org/officeDocument/2006/relationships/slide"/>
<Relationship Id="rId91" Target="slides/slide90.xml" Type="http://schemas.openxmlformats.org/officeDocument/2006/relationships/slide"/>
<Relationship Id="rId92" Target="slides/slide91.xml" Type="http://schemas.openxmlformats.org/officeDocument/2006/relationships/slide"/>
<Relationship Id="rId93" Target="notesMasters/notesMaster1.xml" Type="http://schemas.openxmlformats.org/officeDocument/2006/relationships/notesMaster"/>
<Relationship Id="rId94" Target="presProps.xml" Type="http://schemas.openxmlformats.org/officeDocument/2006/relationships/presProps"/>
<Relationship Id="rId95" Target="viewProps.xml" Type="http://schemas.openxmlformats.org/officeDocument/2006/relationships/viewProps"/>
<Relationship Id="rId96" Target="theme/theme1.xml" Type="http://schemas.openxmlformats.org/officeDocument/2006/relationships/theme"/>
<Relationship Id="rId97" Target="tableStyles.xml" Type="http://schemas.openxmlformats.org/officeDocument/2006/relationships/tableStyles"/>
</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46951-6DF5-4F85-9CE4-DF9C84608B10}"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6A66AE1B-142B-4F98-8A6B-2ECA751AC2C4}">
      <dgm:prSet/>
      <dgm:spPr/>
      <dgm:t>
        <a:bodyPr/>
        <a:lstStyle/>
        <a:p>
          <a:r>
            <a:rPr lang="en-US" dirty="0"/>
            <a:t>The Queensland </a:t>
          </a:r>
          <a:r>
            <a:rPr lang="en-US" i="1" dirty="0"/>
            <a:t>Human Rights Act 2019 </a:t>
          </a:r>
          <a:r>
            <a:rPr lang="en-US" dirty="0"/>
            <a:t>aims to protect and promote human rights and to help build a culture in the Queensland Public sector that respects and promotes human rights. The </a:t>
          </a:r>
          <a:r>
            <a:rPr lang="en-US" i="1" dirty="0"/>
            <a:t>Human Rights Act 2019</a:t>
          </a:r>
          <a:r>
            <a:rPr lang="en-US" dirty="0"/>
            <a:t> intends to help promote a dialogue about the nature and meaning of human rights. </a:t>
          </a:r>
        </a:p>
      </dgm:t>
    </dgm:pt>
    <dgm:pt modelId="{B53D0957-9AE4-4665-96A1-F05ABF77C394}" type="parTrans" cxnId="{10840890-62F5-4134-94F2-9B9A3787C705}">
      <dgm:prSet/>
      <dgm:spPr/>
      <dgm:t>
        <a:bodyPr/>
        <a:lstStyle/>
        <a:p>
          <a:endParaRPr lang="en-US"/>
        </a:p>
      </dgm:t>
    </dgm:pt>
    <dgm:pt modelId="{5A8BB8A1-8930-4558-B044-A2D0CF71DC76}" type="sibTrans" cxnId="{10840890-62F5-4134-94F2-9B9A3787C705}">
      <dgm:prSet/>
      <dgm:spPr/>
      <dgm:t>
        <a:bodyPr/>
        <a:lstStyle/>
        <a:p>
          <a:endParaRPr lang="en-US"/>
        </a:p>
      </dgm:t>
    </dgm:pt>
    <dgm:pt modelId="{BF1A327C-6F04-474E-ADA2-00D4451E55FB}">
      <dgm:prSet/>
      <dgm:spPr/>
      <dgm:t>
        <a:bodyPr/>
        <a:lstStyle/>
        <a:p>
          <a:r>
            <a:rPr lang="en-US" dirty="0"/>
            <a:t>The Queensland Human Rights Commission acknowledges Aboriginal and Torres Strait Islander peoples as the First Australians and recognizes their culture, history, diversity and their deep connection to the land, waters and seas of Queensland and the Torres Strait.</a:t>
          </a:r>
        </a:p>
      </dgm:t>
    </dgm:pt>
    <dgm:pt modelId="{F0E94C31-81E0-4F09-A62D-91152EE2EEC2}" type="parTrans" cxnId="{93668D13-64AF-4D43-ABF7-A5EB40E6EE99}">
      <dgm:prSet/>
      <dgm:spPr/>
      <dgm:t>
        <a:bodyPr/>
        <a:lstStyle/>
        <a:p>
          <a:endParaRPr lang="en-US"/>
        </a:p>
      </dgm:t>
    </dgm:pt>
    <dgm:pt modelId="{B80D12BA-4B04-487E-93EA-1263434E4B3D}" type="sibTrans" cxnId="{93668D13-64AF-4D43-ABF7-A5EB40E6EE99}">
      <dgm:prSet/>
      <dgm:spPr/>
      <dgm:t>
        <a:bodyPr/>
        <a:lstStyle/>
        <a:p>
          <a:endParaRPr lang="en-US"/>
        </a:p>
      </dgm:t>
    </dgm:pt>
    <dgm:pt modelId="{EE96B5A1-A126-404E-9DB1-ED1695A7840D}">
      <dgm:prSet/>
      <dgm:spPr/>
      <dgm:t>
        <a:bodyPr/>
        <a:lstStyle/>
        <a:p>
          <a:r>
            <a:rPr lang="en-US" dirty="0"/>
            <a:t>(Introduction to the Queensland </a:t>
          </a:r>
          <a:r>
            <a:rPr lang="en-US" i="1" dirty="0"/>
            <a:t>Human Rights Act 2019</a:t>
          </a:r>
          <a:r>
            <a:rPr lang="en-US" dirty="0"/>
            <a:t>, Participant workbook)</a:t>
          </a:r>
        </a:p>
      </dgm:t>
    </dgm:pt>
    <dgm:pt modelId="{F516F9F1-170E-4F1A-B3F5-CD545C0A86AB}" type="parTrans" cxnId="{95BD94C4-932E-4E6A-A547-585071CFD1E5}">
      <dgm:prSet/>
      <dgm:spPr/>
      <dgm:t>
        <a:bodyPr/>
        <a:lstStyle/>
        <a:p>
          <a:endParaRPr lang="en-US"/>
        </a:p>
      </dgm:t>
    </dgm:pt>
    <dgm:pt modelId="{F9666298-D4B8-479B-B748-75CE5B068020}" type="sibTrans" cxnId="{95BD94C4-932E-4E6A-A547-585071CFD1E5}">
      <dgm:prSet/>
      <dgm:spPr/>
      <dgm:t>
        <a:bodyPr/>
        <a:lstStyle/>
        <a:p>
          <a:endParaRPr lang="en-US"/>
        </a:p>
      </dgm:t>
    </dgm:pt>
    <dgm:pt modelId="{EA303B9E-5B82-4FEC-AA47-B9E4E04FC145}" type="pres">
      <dgm:prSet presAssocID="{ADB46951-6DF5-4F85-9CE4-DF9C84608B10}" presName="vert0" presStyleCnt="0">
        <dgm:presLayoutVars>
          <dgm:dir/>
          <dgm:animOne val="branch"/>
          <dgm:animLvl val="lvl"/>
        </dgm:presLayoutVars>
      </dgm:prSet>
      <dgm:spPr/>
    </dgm:pt>
    <dgm:pt modelId="{3AFB89AA-77E2-4A7C-A742-616AD1FE70B2}" type="pres">
      <dgm:prSet presAssocID="{6A66AE1B-142B-4F98-8A6B-2ECA751AC2C4}" presName="thickLine" presStyleLbl="alignNode1" presStyleIdx="0" presStyleCnt="3"/>
      <dgm:spPr/>
    </dgm:pt>
    <dgm:pt modelId="{74A68AB5-3B9F-4C9F-B121-A403A8336798}" type="pres">
      <dgm:prSet presAssocID="{6A66AE1B-142B-4F98-8A6B-2ECA751AC2C4}" presName="horz1" presStyleCnt="0"/>
      <dgm:spPr/>
    </dgm:pt>
    <dgm:pt modelId="{4DD50346-07FC-4177-8258-6409419DEAFB}" type="pres">
      <dgm:prSet presAssocID="{6A66AE1B-142B-4F98-8A6B-2ECA751AC2C4}" presName="tx1" presStyleLbl="revTx" presStyleIdx="0" presStyleCnt="3"/>
      <dgm:spPr/>
    </dgm:pt>
    <dgm:pt modelId="{480E6597-2DCE-456C-AFA6-CDD461863442}" type="pres">
      <dgm:prSet presAssocID="{6A66AE1B-142B-4F98-8A6B-2ECA751AC2C4}" presName="vert1" presStyleCnt="0"/>
      <dgm:spPr/>
    </dgm:pt>
    <dgm:pt modelId="{7D17B350-B7A0-49A8-AEAD-5FEC6C3762AD}" type="pres">
      <dgm:prSet presAssocID="{BF1A327C-6F04-474E-ADA2-00D4451E55FB}" presName="thickLine" presStyleLbl="alignNode1" presStyleIdx="1" presStyleCnt="3"/>
      <dgm:spPr/>
    </dgm:pt>
    <dgm:pt modelId="{97CA2E0B-AB73-4852-BD41-EA3A4ACA2783}" type="pres">
      <dgm:prSet presAssocID="{BF1A327C-6F04-474E-ADA2-00D4451E55FB}" presName="horz1" presStyleCnt="0"/>
      <dgm:spPr/>
    </dgm:pt>
    <dgm:pt modelId="{ADE7F098-1890-4252-BDB3-610DC0A84EB9}" type="pres">
      <dgm:prSet presAssocID="{BF1A327C-6F04-474E-ADA2-00D4451E55FB}" presName="tx1" presStyleLbl="revTx" presStyleIdx="1" presStyleCnt="3" custLinFactNeighborX="-3306"/>
      <dgm:spPr/>
    </dgm:pt>
    <dgm:pt modelId="{DC24F263-623D-49F1-8320-25BE1483E2FE}" type="pres">
      <dgm:prSet presAssocID="{BF1A327C-6F04-474E-ADA2-00D4451E55FB}" presName="vert1" presStyleCnt="0"/>
      <dgm:spPr/>
    </dgm:pt>
    <dgm:pt modelId="{53D44F30-C67D-43B0-A794-8810F66E15D0}" type="pres">
      <dgm:prSet presAssocID="{EE96B5A1-A126-404E-9DB1-ED1695A7840D}" presName="thickLine" presStyleLbl="alignNode1" presStyleIdx="2" presStyleCnt="3"/>
      <dgm:spPr/>
    </dgm:pt>
    <dgm:pt modelId="{26A5A68B-E499-49C3-818F-D3E100970E36}" type="pres">
      <dgm:prSet presAssocID="{EE96B5A1-A126-404E-9DB1-ED1695A7840D}" presName="horz1" presStyleCnt="0"/>
      <dgm:spPr/>
    </dgm:pt>
    <dgm:pt modelId="{9DDB033C-37AA-476C-979C-FF808510C765}" type="pres">
      <dgm:prSet presAssocID="{EE96B5A1-A126-404E-9DB1-ED1695A7840D}" presName="tx1" presStyleLbl="revTx" presStyleIdx="2" presStyleCnt="3"/>
      <dgm:spPr/>
    </dgm:pt>
    <dgm:pt modelId="{E3AB9F7A-76B4-482C-90B0-42F8333B7D12}" type="pres">
      <dgm:prSet presAssocID="{EE96B5A1-A126-404E-9DB1-ED1695A7840D}" presName="vert1" presStyleCnt="0"/>
      <dgm:spPr/>
    </dgm:pt>
  </dgm:ptLst>
  <dgm:cxnLst>
    <dgm:cxn modelId="{93668D13-64AF-4D43-ABF7-A5EB40E6EE99}" srcId="{ADB46951-6DF5-4F85-9CE4-DF9C84608B10}" destId="{BF1A327C-6F04-474E-ADA2-00D4451E55FB}" srcOrd="1" destOrd="0" parTransId="{F0E94C31-81E0-4F09-A62D-91152EE2EEC2}" sibTransId="{B80D12BA-4B04-487E-93EA-1263434E4B3D}"/>
    <dgm:cxn modelId="{F6C5C51A-6AA1-4E42-B4DC-F6871B20A254}" type="presOf" srcId="{BF1A327C-6F04-474E-ADA2-00D4451E55FB}" destId="{ADE7F098-1890-4252-BDB3-610DC0A84EB9}" srcOrd="0" destOrd="0" presId="urn:microsoft.com/office/officeart/2008/layout/LinedList"/>
    <dgm:cxn modelId="{7498E839-5E30-4BCD-9BB2-EA9704C23344}" type="presOf" srcId="{EE96B5A1-A126-404E-9DB1-ED1695A7840D}" destId="{9DDB033C-37AA-476C-979C-FF808510C765}" srcOrd="0" destOrd="0" presId="urn:microsoft.com/office/officeart/2008/layout/LinedList"/>
    <dgm:cxn modelId="{BD052373-F4F5-492A-8571-E0D4E8444E15}" type="presOf" srcId="{ADB46951-6DF5-4F85-9CE4-DF9C84608B10}" destId="{EA303B9E-5B82-4FEC-AA47-B9E4E04FC145}" srcOrd="0" destOrd="0" presId="urn:microsoft.com/office/officeart/2008/layout/LinedList"/>
    <dgm:cxn modelId="{10840890-62F5-4134-94F2-9B9A3787C705}" srcId="{ADB46951-6DF5-4F85-9CE4-DF9C84608B10}" destId="{6A66AE1B-142B-4F98-8A6B-2ECA751AC2C4}" srcOrd="0" destOrd="0" parTransId="{B53D0957-9AE4-4665-96A1-F05ABF77C394}" sibTransId="{5A8BB8A1-8930-4558-B044-A2D0CF71DC76}"/>
    <dgm:cxn modelId="{6B9279A5-68EF-42DC-8EE7-1EE14D4D3FD1}" type="presOf" srcId="{6A66AE1B-142B-4F98-8A6B-2ECA751AC2C4}" destId="{4DD50346-07FC-4177-8258-6409419DEAFB}" srcOrd="0" destOrd="0" presId="urn:microsoft.com/office/officeart/2008/layout/LinedList"/>
    <dgm:cxn modelId="{95BD94C4-932E-4E6A-A547-585071CFD1E5}" srcId="{ADB46951-6DF5-4F85-9CE4-DF9C84608B10}" destId="{EE96B5A1-A126-404E-9DB1-ED1695A7840D}" srcOrd="2" destOrd="0" parTransId="{F516F9F1-170E-4F1A-B3F5-CD545C0A86AB}" sibTransId="{F9666298-D4B8-479B-B748-75CE5B068020}"/>
    <dgm:cxn modelId="{3592EDE7-B45D-446D-B448-45E4484DF944}" type="presParOf" srcId="{EA303B9E-5B82-4FEC-AA47-B9E4E04FC145}" destId="{3AFB89AA-77E2-4A7C-A742-616AD1FE70B2}" srcOrd="0" destOrd="0" presId="urn:microsoft.com/office/officeart/2008/layout/LinedList"/>
    <dgm:cxn modelId="{D94DBA25-A26D-4B95-8568-D3B03A073586}" type="presParOf" srcId="{EA303B9E-5B82-4FEC-AA47-B9E4E04FC145}" destId="{74A68AB5-3B9F-4C9F-B121-A403A8336798}" srcOrd="1" destOrd="0" presId="urn:microsoft.com/office/officeart/2008/layout/LinedList"/>
    <dgm:cxn modelId="{AC800C7A-F458-441C-BBBE-C19A83DA840F}" type="presParOf" srcId="{74A68AB5-3B9F-4C9F-B121-A403A8336798}" destId="{4DD50346-07FC-4177-8258-6409419DEAFB}" srcOrd="0" destOrd="0" presId="urn:microsoft.com/office/officeart/2008/layout/LinedList"/>
    <dgm:cxn modelId="{D666CC66-A484-4102-A84E-0D6A52EFCD66}" type="presParOf" srcId="{74A68AB5-3B9F-4C9F-B121-A403A8336798}" destId="{480E6597-2DCE-456C-AFA6-CDD461863442}" srcOrd="1" destOrd="0" presId="urn:microsoft.com/office/officeart/2008/layout/LinedList"/>
    <dgm:cxn modelId="{DC3B2F89-42EE-4D8D-878E-066D11768D5F}" type="presParOf" srcId="{EA303B9E-5B82-4FEC-AA47-B9E4E04FC145}" destId="{7D17B350-B7A0-49A8-AEAD-5FEC6C3762AD}" srcOrd="2" destOrd="0" presId="urn:microsoft.com/office/officeart/2008/layout/LinedList"/>
    <dgm:cxn modelId="{F76DA394-6770-4C4B-B46D-8A5AE005A80D}" type="presParOf" srcId="{EA303B9E-5B82-4FEC-AA47-B9E4E04FC145}" destId="{97CA2E0B-AB73-4852-BD41-EA3A4ACA2783}" srcOrd="3" destOrd="0" presId="urn:microsoft.com/office/officeart/2008/layout/LinedList"/>
    <dgm:cxn modelId="{4F63E826-05D7-40AA-ABFF-453567B1CB66}" type="presParOf" srcId="{97CA2E0B-AB73-4852-BD41-EA3A4ACA2783}" destId="{ADE7F098-1890-4252-BDB3-610DC0A84EB9}" srcOrd="0" destOrd="0" presId="urn:microsoft.com/office/officeart/2008/layout/LinedList"/>
    <dgm:cxn modelId="{02490B4B-EFE8-4B41-B5AF-C23CE37AF5E1}" type="presParOf" srcId="{97CA2E0B-AB73-4852-BD41-EA3A4ACA2783}" destId="{DC24F263-623D-49F1-8320-25BE1483E2FE}" srcOrd="1" destOrd="0" presId="urn:microsoft.com/office/officeart/2008/layout/LinedList"/>
    <dgm:cxn modelId="{45F2EA18-DF0B-4D5D-8BE5-8006AE7D22D8}" type="presParOf" srcId="{EA303B9E-5B82-4FEC-AA47-B9E4E04FC145}" destId="{53D44F30-C67D-43B0-A794-8810F66E15D0}" srcOrd="4" destOrd="0" presId="urn:microsoft.com/office/officeart/2008/layout/LinedList"/>
    <dgm:cxn modelId="{C12D3789-7F8E-44E0-B009-80E0A98EC263}" type="presParOf" srcId="{EA303B9E-5B82-4FEC-AA47-B9E4E04FC145}" destId="{26A5A68B-E499-49C3-818F-D3E100970E36}" srcOrd="5" destOrd="0" presId="urn:microsoft.com/office/officeart/2008/layout/LinedList"/>
    <dgm:cxn modelId="{10CD139B-0D8D-4DDA-A3E4-A5018AB9499C}" type="presParOf" srcId="{26A5A68B-E499-49C3-818F-D3E100970E36}" destId="{9DDB033C-37AA-476C-979C-FF808510C765}" srcOrd="0" destOrd="0" presId="urn:microsoft.com/office/officeart/2008/layout/LinedList"/>
    <dgm:cxn modelId="{FC9EF07D-979E-49CA-9998-C8741B744488}" type="presParOf" srcId="{26A5A68B-E499-49C3-818F-D3E100970E36}" destId="{E3AB9F7A-76B4-482C-90B0-42F8333B7D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B89AA-77E2-4A7C-A742-616AD1FE70B2}">
      <dsp:nvSpPr>
        <dsp:cNvPr id="0" name=""/>
        <dsp:cNvSpPr/>
      </dsp:nvSpPr>
      <dsp:spPr>
        <a:xfrm>
          <a:off x="0" y="1983"/>
          <a:ext cx="7491141"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DD50346-07FC-4177-8258-6409419DEAFB}">
      <dsp:nvSpPr>
        <dsp:cNvPr id="0" name=""/>
        <dsp:cNvSpPr/>
      </dsp:nvSpPr>
      <dsp:spPr>
        <a:xfrm>
          <a:off x="0" y="1983"/>
          <a:ext cx="7491141" cy="135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Queensland </a:t>
          </a:r>
          <a:r>
            <a:rPr lang="en-US" sz="1800" i="1" kern="1200" dirty="0"/>
            <a:t>Human Rights Act 2019 </a:t>
          </a:r>
          <a:r>
            <a:rPr lang="en-US" sz="1800" kern="1200" dirty="0"/>
            <a:t>aims to protect and promote human rights and to help build a culture in the Queensland Public sector that respects and promotes human rights. The </a:t>
          </a:r>
          <a:r>
            <a:rPr lang="en-US" sz="1800" i="1" kern="1200" dirty="0"/>
            <a:t>Human Rights Act 2019</a:t>
          </a:r>
          <a:r>
            <a:rPr lang="en-US" sz="1800" kern="1200" dirty="0"/>
            <a:t> intends to help promote a dialogue about the nature and meaning of human rights. </a:t>
          </a:r>
        </a:p>
      </dsp:txBody>
      <dsp:txXfrm>
        <a:off x="0" y="1983"/>
        <a:ext cx="7491141" cy="1352631"/>
      </dsp:txXfrm>
    </dsp:sp>
    <dsp:sp modelId="{7D17B350-B7A0-49A8-AEAD-5FEC6C3762AD}">
      <dsp:nvSpPr>
        <dsp:cNvPr id="0" name=""/>
        <dsp:cNvSpPr/>
      </dsp:nvSpPr>
      <dsp:spPr>
        <a:xfrm>
          <a:off x="0" y="1354614"/>
          <a:ext cx="7491141"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DE7F098-1890-4252-BDB3-610DC0A84EB9}">
      <dsp:nvSpPr>
        <dsp:cNvPr id="0" name=""/>
        <dsp:cNvSpPr/>
      </dsp:nvSpPr>
      <dsp:spPr>
        <a:xfrm>
          <a:off x="0" y="1354614"/>
          <a:ext cx="7491141" cy="135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Queensland Human Rights Commission acknowledges Aboriginal and Torres Strait Islander peoples as the First Australians and recognizes their culture, history, diversity and their deep connection to the land, waters and seas of Queensland and the Torres Strait.</a:t>
          </a:r>
        </a:p>
      </dsp:txBody>
      <dsp:txXfrm>
        <a:off x="0" y="1354614"/>
        <a:ext cx="7491141" cy="1352631"/>
      </dsp:txXfrm>
    </dsp:sp>
    <dsp:sp modelId="{53D44F30-C67D-43B0-A794-8810F66E15D0}">
      <dsp:nvSpPr>
        <dsp:cNvPr id="0" name=""/>
        <dsp:cNvSpPr/>
      </dsp:nvSpPr>
      <dsp:spPr>
        <a:xfrm>
          <a:off x="0" y="2707246"/>
          <a:ext cx="7491141"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DDB033C-37AA-476C-979C-FF808510C765}">
      <dsp:nvSpPr>
        <dsp:cNvPr id="0" name=""/>
        <dsp:cNvSpPr/>
      </dsp:nvSpPr>
      <dsp:spPr>
        <a:xfrm>
          <a:off x="0" y="2707246"/>
          <a:ext cx="7491141" cy="135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(Introduction to the Queensland </a:t>
          </a:r>
          <a:r>
            <a:rPr lang="en-US" sz="1800" i="1" kern="1200" dirty="0"/>
            <a:t>Human Rights Act 2019</a:t>
          </a:r>
          <a:r>
            <a:rPr lang="en-US" sz="1800" kern="1200" dirty="0"/>
            <a:t>, Participant workbook)</a:t>
          </a:r>
        </a:p>
      </dsp:txBody>
      <dsp:txXfrm>
        <a:off x="0" y="2707246"/>
        <a:ext cx="7491141" cy="13526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6B371-26A8-46B3-9A58-7B29A0E990C8}" type="datetimeFigureOut">
              <a:rPr lang="en-AU" smtClean="0"/>
              <a:t>23/11/2023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D423E-B673-47D1-8385-C0B82FC3B22D}" type="slidenum">
              <a:rPr lang="en-AU" smtClean="0"/>
              <a:t>‹#›</a:t>
            </a:fld>
            <a:endParaRPr lang="en-AU"/>
          </a:p>
        </p:txBody>
      </p:sp>
    </p:spTree>
    <p:extLst>
      <p:ext uri="{BB962C8B-B14F-4D97-AF65-F5344CB8AC3E}">
        <p14:creationId xmlns:p14="http://schemas.microsoft.com/office/powerpoint/2010/main" val="348341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2.xml.rels><?xml version="1.0" encoding="UTF-8" standalone="yes"?>
<Relationships xmlns="http://schemas.openxmlformats.org/package/2006/relationships">
<Relationship Id="rId1" Target="../notesMasters/notesMaster1.xml" Type="http://schemas.openxmlformats.org/officeDocument/2006/relationships/notesMaster"/>
<Relationship Id="rId2" Target="../slides/slide34.xml" Type="http://schemas.openxmlformats.org/officeDocument/2006/relationships/slide"/>
</Relationships>

</file>

<file path=ppt/notesSlides/_rels/notesSlide3.xml.rels><?xml version="1.0" encoding="UTF-8" standalone="yes"?>
<Relationships xmlns="http://schemas.openxmlformats.org/package/2006/relationships">
<Relationship Id="rId1" Target="../notesMasters/notesMaster1.xml" Type="http://schemas.openxmlformats.org/officeDocument/2006/relationships/notesMaster"/>
<Relationship Id="rId2" Target="../slides/slide45.xml" Type="http://schemas.openxmlformats.org/officeDocument/2006/relationships/slide"/>
</Relationships>

</file>

<file path=ppt/notesSlides/_rels/notesSlide4.xml.rels><?xml version="1.0" encoding="UTF-8" standalone="yes"?>
<Relationships xmlns="http://schemas.openxmlformats.org/package/2006/relationships">
<Relationship Id="rId1" Target="../notesMasters/notesMaster1.xml" Type="http://schemas.openxmlformats.org/officeDocument/2006/relationships/notesMaster"/>
<Relationship Id="rId2" Target="../slides/slide83.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5D423E-B673-47D1-8385-C0B82FC3B22D}" type="slidenum">
              <a:rPr lang="en-AU" smtClean="0"/>
              <a:t>14</a:t>
            </a:fld>
            <a:endParaRPr lang="en-AU"/>
          </a:p>
        </p:txBody>
      </p:sp>
    </p:spTree>
    <p:extLst>
      <p:ext uri="{BB962C8B-B14F-4D97-AF65-F5344CB8AC3E}">
        <p14:creationId xmlns:p14="http://schemas.microsoft.com/office/powerpoint/2010/main" val="39204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5D423E-B673-47D1-8385-C0B82FC3B22D}" type="slidenum">
              <a:rPr lang="en-AU" smtClean="0"/>
              <a:t>34</a:t>
            </a:fld>
            <a:endParaRPr lang="en-AU"/>
          </a:p>
        </p:txBody>
      </p:sp>
    </p:spTree>
    <p:extLst>
      <p:ext uri="{BB962C8B-B14F-4D97-AF65-F5344CB8AC3E}">
        <p14:creationId xmlns:p14="http://schemas.microsoft.com/office/powerpoint/2010/main" val="4760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5D423E-B673-47D1-8385-C0B82FC3B22D}" type="slidenum">
              <a:rPr lang="en-AU" smtClean="0"/>
              <a:t>45</a:t>
            </a:fld>
            <a:endParaRPr lang="en-AU"/>
          </a:p>
        </p:txBody>
      </p:sp>
    </p:spTree>
    <p:extLst>
      <p:ext uri="{BB962C8B-B14F-4D97-AF65-F5344CB8AC3E}">
        <p14:creationId xmlns:p14="http://schemas.microsoft.com/office/powerpoint/2010/main" val="59509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5D423E-B673-47D1-8385-C0B82FC3B22D}" type="slidenum">
              <a:rPr lang="en-AU" smtClean="0"/>
              <a:t>83</a:t>
            </a:fld>
            <a:endParaRPr lang="en-AU"/>
          </a:p>
        </p:txBody>
      </p:sp>
    </p:spTree>
    <p:extLst>
      <p:ext uri="{BB962C8B-B14F-4D97-AF65-F5344CB8AC3E}">
        <p14:creationId xmlns:p14="http://schemas.microsoft.com/office/powerpoint/2010/main" val="3075635021"/>
      </p:ext>
    </p:extLst>
  </p:cSld>
  <p:clrMapOvr>
    <a:masterClrMapping/>
  </p:clrMapOvr>
</p:notes>
</file>

<file path=ppt/slideLayouts/_rels/slideLayout1.xml.rels><?xml version="1.0" encoding="UTF-8" standalone="yes"?>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10.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chemeClr val="bg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609600" y="2233249"/>
            <a:ext cx="10972800" cy="3787990"/>
          </a:xfrm>
        </p:spPr>
        <p:txBody>
          <a:bodyPr vert="eaVert"/>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5774"/>
            <a:ext cx="2743200" cy="5220390"/>
          </a:xfrm>
        </p:spPr>
        <p:txBody>
          <a:bodyPr vert="eaVert"/>
          <a:lstStyle/>
          <a:p>
            <a:r>
              <a:rPr lang="en-AU" dirty="0"/>
              <a:t>Click to edit Master title style</a:t>
            </a:r>
            <a:endParaRPr lang="en-US" dirty="0"/>
          </a:p>
        </p:txBody>
      </p:sp>
      <p:sp>
        <p:nvSpPr>
          <p:cNvPr id="3" name="Vertical Text Placeholder 2"/>
          <p:cNvSpPr>
            <a:spLocks noGrp="1"/>
          </p:cNvSpPr>
          <p:nvPr>
            <p:ph type="body" orient="vert" idx="1"/>
          </p:nvPr>
        </p:nvSpPr>
        <p:spPr>
          <a:xfrm>
            <a:off x="609600" y="905774"/>
            <a:ext cx="8026400" cy="522039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07685"/>
            <a:ext cx="10972800" cy="1143000"/>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609600" y="2050685"/>
            <a:ext cx="5384800" cy="4075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6197600" y="2050685"/>
            <a:ext cx="5384800" cy="4075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Text Placeholder 2"/>
          <p:cNvSpPr>
            <a:spLocks noGrp="1"/>
          </p:cNvSpPr>
          <p:nvPr>
            <p:ph type="body" idx="1"/>
          </p:nvPr>
        </p:nvSpPr>
        <p:spPr>
          <a:xfrm>
            <a:off x="609600" y="205068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609600" y="2690447"/>
            <a:ext cx="5386917" cy="3435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6193368" y="205068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6193368" y="2690447"/>
            <a:ext cx="5389033" cy="3435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54076"/>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854076"/>
            <a:ext cx="6815667" cy="5272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2016127"/>
            <a:ext cx="4011084" cy="41100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905773"/>
            <a:ext cx="7315200" cy="3821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theme/theme1.xml" Type="http://schemas.openxmlformats.org/officeDocument/2006/relationships/theme"/>
<Relationship Id="rId13" Target="../media/image1.jpeg" Type="http://schemas.openxmlformats.org/officeDocument/2006/relationships/imag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07685"/>
            <a:ext cx="109728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2233248"/>
            <a:ext cx="10972800" cy="3813869"/>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6" name="Picture 5">
            <a:extLst>
              <a:ext uri="{FF2B5EF4-FFF2-40B4-BE49-F238E27FC236}">
                <a16:creationId xmlns:a16="http://schemas.microsoft.com/office/drawing/2014/main" id="{73540689-9515-A9C2-6ED8-53D813A1BF8F}"/>
              </a:ext>
              <a:ext uri="{C183D7F6-B498-43B3-948B-1728B52AA6E4}">
                <adec:decorative xmlns:adec="http://schemas.microsoft.com/office/drawing/2017/decorative" val="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12192000" cy="889000"/>
          </a:xfrm>
          <a:prstGeom prst="rect">
            <a:avLst/>
          </a:prstGeom>
        </p:spPr>
      </p:pic>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Id="rId1" Target="../slideLayouts/slideLayout1.xml" Type="http://schemas.openxmlformats.org/officeDocument/2006/relationships/slideLayout"/>
</Relationships>

</file>

<file path=ppt/slides/_rels/slide10.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1.png" Type="http://schemas.openxmlformats.org/officeDocument/2006/relationships/image"/>
<Relationship Id="rId3" Target="../media/image12.png" Type="http://schemas.openxmlformats.org/officeDocument/2006/relationships/image"/>
</Relationships>

</file>

<file path=ppt/slides/_rels/slide1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3.png" Type="http://schemas.openxmlformats.org/officeDocument/2006/relationships/image"/>
</Relationships>

</file>

<file path=ppt/slides/_rels/slide1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4.jpeg" Type="http://schemas.openxmlformats.org/officeDocument/2006/relationships/image"/>
</Relationships>

</file>

<file path=ppt/slides/_rels/slide1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5.png" Type="http://schemas.openxmlformats.org/officeDocument/2006/relationships/image"/>
</Relationships>

</file>

<file path=ppt/slides/_rels/slide14.xml.rels><?xml version="1.0" encoding="UTF-8" standalone="yes"?>
<Relationships xmlns="http://schemas.openxmlformats.org/package/2006/relationships">
<Relationship Id="rId1" Target="../slideLayouts/slideLayout7.xml" Type="http://schemas.openxmlformats.org/officeDocument/2006/relationships/slideLayout"/>
<Relationship Id="rId2" Target="../notesSlides/notesSlide1.xml" Type="http://schemas.openxmlformats.org/officeDocument/2006/relationships/notesSlide"/>
<Relationship Id="rId3" Target="../media/image16.png" Type="http://schemas.openxmlformats.org/officeDocument/2006/relationships/image"/>
</Relationships>

</file>

<file path=ppt/slides/_rels/slide15.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7.png" Type="http://schemas.openxmlformats.org/officeDocument/2006/relationships/image"/>
</Relationships>

</file>

<file path=ppt/slides/_rels/slide1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8.png" Type="http://schemas.openxmlformats.org/officeDocument/2006/relationships/image"/>
</Relationships>

</file>

<file path=ppt/slides/_rels/slide1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9.png" Type="http://schemas.openxmlformats.org/officeDocument/2006/relationships/image"/>
</Relationships>

</file>

<file path=ppt/slides/_rels/slide18.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0.jpeg" Type="http://schemas.openxmlformats.org/officeDocument/2006/relationships/image"/>
<Relationship Id="rId3" Target="../media/image21.jpeg" Type="http://schemas.openxmlformats.org/officeDocument/2006/relationships/image"/>
</Relationships>

</file>

<file path=ppt/slides/_rels/slide19.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2.png" Type="http://schemas.openxmlformats.org/officeDocument/2006/relationships/image"/>
</Relationships>

</file>

<file path=ppt/slides/_rels/slide2.xml.rels><?xml version="1.0" encoding="UTF-8" standalone="yes"?>
<Relationships xmlns="http://schemas.openxmlformats.org/package/2006/relationships">
<Relationship Id="rId1" Target="../slideLayouts/slideLayout2.xml" Type="http://schemas.openxmlformats.org/officeDocument/2006/relationships/slideLayout"/>
<Relationship Id="rId2" Target="../media/image3.jpeg" Type="http://schemas.openxmlformats.org/officeDocument/2006/relationships/image"/>
</Relationships>

</file>

<file path=ppt/slides/_rels/slide20.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3.png" Type="http://schemas.openxmlformats.org/officeDocument/2006/relationships/image"/>
</Relationships>

</file>

<file path=ppt/slides/_rels/slide21.xml.rels><?xml version="1.0" encoding="UTF-8" standalone="yes"?>
<Relationships xmlns="http://schemas.openxmlformats.org/package/2006/relationships">
<Relationship Id="rId1" Target="../slideLayouts/slideLayout7.xml" Type="http://schemas.openxmlformats.org/officeDocument/2006/relationships/slideLayout"/>
<Relationship Id="rId2" Target="../diagrams/data1.xml" Type="http://schemas.openxmlformats.org/officeDocument/2006/relationships/diagramData"/>
<Relationship Id="rId3" Target="../diagrams/layout1.xml" Type="http://schemas.openxmlformats.org/officeDocument/2006/relationships/diagramLayout"/>
<Relationship Id="rId4" Target="../diagrams/quickStyle1.xml" Type="http://schemas.openxmlformats.org/officeDocument/2006/relationships/diagramQuickStyle"/>
<Relationship Id="rId5" Target="../diagrams/colors1.xml" Type="http://schemas.openxmlformats.org/officeDocument/2006/relationships/diagramColors"/>
<Relationship Id="rId6" Target="../diagrams/drawing1.xml" Type="http://schemas.microsoft.com/office/2007/relationships/diagramDrawing"/>
<Relationship Id="rId7" Target="../media/image24.png" Type="http://schemas.openxmlformats.org/officeDocument/2006/relationships/image"/>
</Relationships>

</file>

<file path=ppt/slides/_rels/slide2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5.png" Type="http://schemas.openxmlformats.org/officeDocument/2006/relationships/image"/>
</Relationships>

</file>

<file path=ppt/slides/_rels/slide2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6.png" Type="http://schemas.openxmlformats.org/officeDocument/2006/relationships/image"/>
</Relationships>

</file>

<file path=ppt/slides/_rels/slide24.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7.jfif" Type="http://schemas.openxmlformats.org/officeDocument/2006/relationships/image"/>
</Relationships>

</file>

<file path=ppt/slides/_rels/slide25.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8.jpeg" Type="http://schemas.openxmlformats.org/officeDocument/2006/relationships/image"/>
</Relationships>

</file>

<file path=ppt/slides/_rels/slide2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4.jpeg" Type="http://schemas.openxmlformats.org/officeDocument/2006/relationships/image"/>
</Relationships>

</file>

<file path=ppt/slides/_rels/slide2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9.png" Type="http://schemas.openxmlformats.org/officeDocument/2006/relationships/image"/>
<Relationship Id="rId3" Target="../media/image30.png" Type="http://schemas.openxmlformats.org/officeDocument/2006/relationships/image"/>
</Relationships>

</file>

<file path=ppt/slides/_rels/slide28.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31.jpeg" Type="http://schemas.openxmlformats.org/officeDocument/2006/relationships/image"/>
</Relationships>

</file>

<file path=ppt/slides/_rels/slide29.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7.jfif" Type="http://schemas.openxmlformats.org/officeDocument/2006/relationships/image"/>
</Relationships>

</file>

<file path=ppt/slides/_rels/slide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4.jpeg" Type="http://schemas.openxmlformats.org/officeDocument/2006/relationships/image"/>
</Relationships>

</file>

<file path=ppt/slides/_rels/slide30.xml.rels><?xml version="1.0" encoding="UTF-8" standalone="yes"?>
<Relationships xmlns="http://schemas.openxmlformats.org/package/2006/relationships">
<Relationship Id="rId1" Target="../slideLayouts/slideLayout7.xml" Type="http://schemas.openxmlformats.org/officeDocument/2006/relationships/slideLayout"/>
</Relationships>

</file>

<file path=ppt/slides/_rels/slide3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27.jfif" Type="http://schemas.openxmlformats.org/officeDocument/2006/relationships/image"/>
</Relationships>

</file>

<file path=ppt/slides/_rels/slide3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32.jpeg" Type="http://schemas.openxmlformats.org/officeDocument/2006/relationships/image"/>
</Relationships>

</file>

<file path=ppt/slides/_rels/slide3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33.jpeg" Type="http://schemas.openxmlformats.org/officeDocument/2006/relationships/image"/>
</Relationships>

</file>

<file path=ppt/slides/_rels/slide34.xml.rels><?xml version="1.0" encoding="UTF-8" standalone="yes"?>
<Relationships xmlns="http://schemas.openxmlformats.org/package/2006/relationships">
<Relationship Id="rId1" Target="../slideLayouts/slideLayout7.xml" Type="http://schemas.openxmlformats.org/officeDocument/2006/relationships/slideLayout"/>
<Relationship Id="rId2" Target="../notesSlides/notesSlide2.xml" Type="http://schemas.openxmlformats.org/officeDocument/2006/relationships/notesSlide"/>
<Relationship Id="rId3" Target="../media/image34.png" Type="http://schemas.openxmlformats.org/officeDocument/2006/relationships/image"/>
</Relationships>

</file>

<file path=ppt/slides/_rels/slide35.xml.rels><?xml version="1.0" encoding="UTF-8" standalone="yes"?>
<Relationships xmlns="http://schemas.openxmlformats.org/package/2006/relationships">
<Relationship Id="rId1" Target="../slideLayouts/slideLayout7.xml" Type="http://schemas.openxmlformats.org/officeDocument/2006/relationships/slideLayout"/>
<Relationship Id="rId2" Target="https://cspm.csyw.qld.gov.au/procedures/provide-and-review-care/support-a-care-arrangement" TargetMode="External" Type="http://schemas.openxmlformats.org/officeDocument/2006/relationships/hyperlink"/>
<Relationship Id="rId3" Target="../media/image35.png" Type="http://schemas.openxmlformats.org/officeDocument/2006/relationships/image"/>
</Relationships>

</file>

<file path=ppt/slides/_rels/slide3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36.jpeg" Type="http://schemas.openxmlformats.org/officeDocument/2006/relationships/image"/>
</Relationships>

</file>

<file path=ppt/slides/_rels/slide3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37.jpeg" Type="http://schemas.openxmlformats.org/officeDocument/2006/relationships/image"/>
</Relationships>

</file>

<file path=ppt/slides/_rels/slide38.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38.jpeg" Type="http://schemas.openxmlformats.org/officeDocument/2006/relationships/image"/>
</Relationships>

</file>

<file path=ppt/slides/_rels/slide39.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39.png" Type="http://schemas.openxmlformats.org/officeDocument/2006/relationships/image"/>
</Relationships>

</file>

<file path=ppt/slides/_rels/slide4.xml.rels><?xml version="1.0" encoding="UTF-8" standalone="yes"?>
<Relationships xmlns="http://schemas.openxmlformats.org/package/2006/relationships">
<Relationship Id="rId1" Target="../slideLayouts/slideLayout7.xml" Type="http://schemas.openxmlformats.org/officeDocument/2006/relationships/slideLayout"/>
<Relationship Id="rId2" Target="https://www.qfkc.com.au/" TargetMode="External" Type="http://schemas.openxmlformats.org/officeDocument/2006/relationships/hyperlink"/>
<Relationship Id="rId3" Target="../media/image5.png" Type="http://schemas.openxmlformats.org/officeDocument/2006/relationships/image"/>
<Relationship Id="rId4" Target="../media/image6.png" Type="http://schemas.openxmlformats.org/officeDocument/2006/relationships/image"/>
</Relationships>

</file>

<file path=ppt/slides/_rels/slide40.xml.rels><?xml version="1.0" encoding="UTF-8" standalone="yes"?>
<Relationships xmlns="http://schemas.openxmlformats.org/package/2006/relationships">
<Relationship Id="rId1" Target="../slideLayouts/slideLayout2.xml" Type="http://schemas.openxmlformats.org/officeDocument/2006/relationships/slideLayout"/>
<Relationship Id="rId2" Target="../media/image40.png" Type="http://schemas.openxmlformats.org/officeDocument/2006/relationships/image"/>
<Relationship Id="rId3" Target="../media/image41.png" Type="http://schemas.openxmlformats.org/officeDocument/2006/relationships/image"/>
<Relationship Id="rId4" Target="../media/image42.png" Type="http://schemas.openxmlformats.org/officeDocument/2006/relationships/image"/>
<Relationship Id="rId5" Target="../media/image43.png" Type="http://schemas.openxmlformats.org/officeDocument/2006/relationships/image"/>
</Relationships>

</file>

<file path=ppt/slides/_rels/slide4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44.png" Type="http://schemas.openxmlformats.org/officeDocument/2006/relationships/image"/>
</Relationships>

</file>

<file path=ppt/slides/_rels/slide4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45.png" Type="http://schemas.openxmlformats.org/officeDocument/2006/relationships/image"/>
<Relationship Id="rId3" Target="../media/image46.png" Type="http://schemas.openxmlformats.org/officeDocument/2006/relationships/image"/>
</Relationships>

</file>

<file path=ppt/slides/_rels/slide4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47.jpeg" Type="http://schemas.openxmlformats.org/officeDocument/2006/relationships/image"/>
</Relationships>

</file>

<file path=ppt/slides/_rels/slide44.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48.jpeg" Type="http://schemas.openxmlformats.org/officeDocument/2006/relationships/image"/>
<Relationship Id="rId3" Target="../media/image49.jpeg" Type="http://schemas.openxmlformats.org/officeDocument/2006/relationships/image"/>
<Relationship Id="rId4" Target="../media/image50.jpeg" Type="http://schemas.openxmlformats.org/officeDocument/2006/relationships/image"/>
<Relationship Id="rId5" Target="slide66.xml" Type="http://schemas.openxmlformats.org/officeDocument/2006/relationships/slide"/>
</Relationships>

</file>

<file path=ppt/slides/_rels/slide45.xml.rels><?xml version="1.0" encoding="UTF-8" standalone="yes"?>
<Relationships xmlns="http://schemas.openxmlformats.org/package/2006/relationships">
<Relationship Id="rId1" Target="../slideLayouts/slideLayout7.xml" Type="http://schemas.openxmlformats.org/officeDocument/2006/relationships/slideLayout"/>
<Relationship Id="rId2" Target="../notesSlides/notesSlide3.xml" Type="http://schemas.openxmlformats.org/officeDocument/2006/relationships/notesSlide"/>
<Relationship Id="rId3" Target="../media/image51.jpeg" Type="http://schemas.openxmlformats.org/officeDocument/2006/relationships/image"/>
</Relationships>

</file>

<file path=ppt/slides/_rels/slide46.xml.rels><?xml version="1.0" encoding="UTF-8" standalone="yes"?>
<Relationships xmlns="http://schemas.openxmlformats.org/package/2006/relationships">
<Relationship Id="rId1" Target="../slideLayouts/slideLayout7.xml" Type="http://schemas.openxmlformats.org/officeDocument/2006/relationships/slideLayout"/>
<Relationship Id="rId10" Target="../media/image60.png" Type="http://schemas.openxmlformats.org/officeDocument/2006/relationships/image"/>
<Relationship Id="rId11" Target="../media/image61.svg" Type="http://schemas.openxmlformats.org/officeDocument/2006/relationships/image"/>
<Relationship Id="rId2" Target="../media/image52.png" Type="http://schemas.openxmlformats.org/officeDocument/2006/relationships/image"/>
<Relationship Id="rId3" Target="../media/image53.svg" Type="http://schemas.openxmlformats.org/officeDocument/2006/relationships/image"/>
<Relationship Id="rId4" Target="../media/image54.png" Type="http://schemas.openxmlformats.org/officeDocument/2006/relationships/image"/>
<Relationship Id="rId5" Target="../media/image55.svg" Type="http://schemas.openxmlformats.org/officeDocument/2006/relationships/image"/>
<Relationship Id="rId6" Target="../media/image56.png" Type="http://schemas.openxmlformats.org/officeDocument/2006/relationships/image"/>
<Relationship Id="rId7" Target="../media/image57.svg" Type="http://schemas.openxmlformats.org/officeDocument/2006/relationships/image"/>
<Relationship Id="rId8" Target="../media/image58.png" Type="http://schemas.openxmlformats.org/officeDocument/2006/relationships/image"/>
<Relationship Id="rId9" Target="../media/image59.svg" Type="http://schemas.openxmlformats.org/officeDocument/2006/relationships/image"/>
</Relationships>

</file>

<file path=ppt/slides/_rels/slide47.xml.rels><?xml version="1.0" encoding="UTF-8" standalone="yes"?>
<Relationships xmlns="http://schemas.openxmlformats.org/package/2006/relationships">
<Relationship Id="rId1" Target="../slideLayouts/slideLayout7.xml" Type="http://schemas.openxmlformats.org/officeDocument/2006/relationships/slideLayout"/>
<Relationship Id="rId10" Target="../media/image67.svg" Type="http://schemas.openxmlformats.org/officeDocument/2006/relationships/image"/>
<Relationship Id="rId11" Target="../media/image68.png" Type="http://schemas.openxmlformats.org/officeDocument/2006/relationships/image"/>
<Relationship Id="rId12" Target="../media/image69.svg" Type="http://schemas.openxmlformats.org/officeDocument/2006/relationships/image"/>
<Relationship Id="rId13" Target="../media/image70.png" Type="http://schemas.openxmlformats.org/officeDocument/2006/relationships/image"/>
<Relationship Id="rId14" Target="../media/image71.svg" Type="http://schemas.openxmlformats.org/officeDocument/2006/relationships/image"/>
<Relationship Id="rId15" Target="../media/image72.png" Type="http://schemas.openxmlformats.org/officeDocument/2006/relationships/image"/>
<Relationship Id="rId16" Target="../media/image73.svg" Type="http://schemas.openxmlformats.org/officeDocument/2006/relationships/image"/>
<Relationship Id="rId2" Target="slide43.xml" Type="http://schemas.openxmlformats.org/officeDocument/2006/relationships/slide"/>
<Relationship Id="rId3" Target="slide68.xml" Type="http://schemas.openxmlformats.org/officeDocument/2006/relationships/slide"/>
<Relationship Id="rId4" Target="slide69.xml" Type="http://schemas.openxmlformats.org/officeDocument/2006/relationships/slide"/>
<Relationship Id="rId5" Target="../media/image62.png" Type="http://schemas.openxmlformats.org/officeDocument/2006/relationships/image"/>
<Relationship Id="rId6" Target="../media/image63.svg" Type="http://schemas.openxmlformats.org/officeDocument/2006/relationships/image"/>
<Relationship Id="rId7" Target="../media/image64.png" Type="http://schemas.openxmlformats.org/officeDocument/2006/relationships/image"/>
<Relationship Id="rId8" Target="../media/image65.svg" Type="http://schemas.openxmlformats.org/officeDocument/2006/relationships/image"/>
<Relationship Id="rId9" Target="../media/image66.png" Type="http://schemas.openxmlformats.org/officeDocument/2006/relationships/image"/>
</Relationships>

</file>

<file path=ppt/slides/_rels/slide48.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74.jpeg" Type="http://schemas.openxmlformats.org/officeDocument/2006/relationships/image"/>
<Relationship Id="rId3" Target="../media/image75.png" Type="http://schemas.openxmlformats.org/officeDocument/2006/relationships/image"/>
</Relationships>

</file>

<file path=ppt/slides/_rels/slide49.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76.jpeg" Type="http://schemas.openxmlformats.org/officeDocument/2006/relationships/image"/>
</Relationships>

</file>

<file path=ppt/slides/_rels/slide5.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7.jpeg" Type="http://schemas.openxmlformats.org/officeDocument/2006/relationships/image"/>
</Relationships>

</file>

<file path=ppt/slides/_rels/slide50.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77.jpeg" Type="http://schemas.openxmlformats.org/officeDocument/2006/relationships/image"/>
<Relationship Id="rId3" Target="../media/image78.png" Type="http://schemas.openxmlformats.org/officeDocument/2006/relationships/image"/>
<Relationship Id="rId4" Target="../media/image79.svg" Type="http://schemas.openxmlformats.org/officeDocument/2006/relationships/image"/>
<Relationship Id="rId5" Target="../media/image80.png" Type="http://schemas.openxmlformats.org/officeDocument/2006/relationships/image"/>
<Relationship Id="rId6" Target="../media/image81.svg" Type="http://schemas.openxmlformats.org/officeDocument/2006/relationships/image"/>
</Relationships>

</file>

<file path=ppt/slides/_rels/slide5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82.jpeg" Type="http://schemas.openxmlformats.org/officeDocument/2006/relationships/image"/>
<Relationship Id="rId3" Target="../media/image83.jpeg" Type="http://schemas.openxmlformats.org/officeDocument/2006/relationships/image"/>
<Relationship Id="rId4" Target="slide12.xml" Type="http://schemas.openxmlformats.org/officeDocument/2006/relationships/slide"/>
<Relationship Id="rId5" Target="../media/image84.jpeg" Type="http://schemas.openxmlformats.org/officeDocument/2006/relationships/image"/>
</Relationships>

</file>

<file path=ppt/slides/_rels/slide5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slide12.xml" Type="http://schemas.openxmlformats.org/officeDocument/2006/relationships/slide"/>
<Relationship Id="rId5" Target="../media/image84.jpeg" Type="http://schemas.openxmlformats.org/officeDocument/2006/relationships/image"/>
</Relationships>

</file>

<file path=ppt/slides/_rels/slide5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slide12.xml" Type="http://schemas.openxmlformats.org/officeDocument/2006/relationships/slide"/>
<Relationship Id="rId5" Target="../media/image84.jpeg" Type="http://schemas.openxmlformats.org/officeDocument/2006/relationships/image"/>
</Relationships>

</file>

<file path=ppt/slides/_rels/slide54.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85.png" Type="http://schemas.openxmlformats.org/officeDocument/2006/relationships/image"/>
<Relationship Id="rId3" Target="../media/image86.svg" Type="http://schemas.openxmlformats.org/officeDocument/2006/relationships/image"/>
<Relationship Id="rId4" Target="../media/image87.png" Type="http://schemas.openxmlformats.org/officeDocument/2006/relationships/image"/>
<Relationship Id="rId5" Target="../media/image88.svg" Type="http://schemas.openxmlformats.org/officeDocument/2006/relationships/image"/>
<Relationship Id="rId6" Target="../media/image56.png" Type="http://schemas.openxmlformats.org/officeDocument/2006/relationships/image"/>
<Relationship Id="rId7" Target="../media/image57.svg" Type="http://schemas.openxmlformats.org/officeDocument/2006/relationships/image"/>
<Relationship Id="rId8" Target="slide12.xml" Type="http://schemas.openxmlformats.org/officeDocument/2006/relationships/slide"/>
<Relationship Id="rId9" Target="../media/image84.jpeg" Type="http://schemas.openxmlformats.org/officeDocument/2006/relationships/image"/>
</Relationships>

</file>

<file path=ppt/slides/_rels/slide55.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media/image85.png" Type="http://schemas.openxmlformats.org/officeDocument/2006/relationships/image"/>
<Relationship Id="rId5" Target="../media/image86.svg" Type="http://schemas.openxmlformats.org/officeDocument/2006/relationships/image"/>
<Relationship Id="rId6" Target="slide12.xml" Type="http://schemas.openxmlformats.org/officeDocument/2006/relationships/slide"/>
<Relationship Id="rId7" Target="../media/image84.jpeg" Type="http://schemas.openxmlformats.org/officeDocument/2006/relationships/image"/>
</Relationships>

</file>

<file path=ppt/slides/_rels/slide5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media/image83.jpeg" Type="http://schemas.openxmlformats.org/officeDocument/2006/relationships/image"/>
</Relationships>

</file>

<file path=ppt/slides/_rels/slide5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media/image83.jpeg" Type="http://schemas.openxmlformats.org/officeDocument/2006/relationships/image"/>
</Relationships>

</file>

<file path=ppt/slides/_rels/slide58.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8.png" Type="http://schemas.openxmlformats.org/officeDocument/2006/relationships/image"/>
<Relationship Id="rId3" Target="../media/image59.svg" Type="http://schemas.openxmlformats.org/officeDocument/2006/relationships/image"/>
<Relationship Id="rId4" Target="../media/image89.jpeg" Type="http://schemas.openxmlformats.org/officeDocument/2006/relationships/image"/>
<Relationship Id="rId5" Target="../media/image85.png" Type="http://schemas.openxmlformats.org/officeDocument/2006/relationships/image"/>
<Relationship Id="rId6" Target="../media/image86.svg" Type="http://schemas.openxmlformats.org/officeDocument/2006/relationships/image"/>
<Relationship Id="rId7" Target="../media/image83.jpeg" Type="http://schemas.openxmlformats.org/officeDocument/2006/relationships/image"/>
</Relationships>

</file>

<file path=ppt/slides/_rels/slide59.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8.png" Type="http://schemas.openxmlformats.org/officeDocument/2006/relationships/image"/>
<Relationship Id="rId3" Target="../media/image59.svg" Type="http://schemas.openxmlformats.org/officeDocument/2006/relationships/image"/>
<Relationship Id="rId4" Target="../media/image90.jpeg" Type="http://schemas.openxmlformats.org/officeDocument/2006/relationships/image"/>
<Relationship Id="rId5" Target="../media/image83.jpeg" Type="http://schemas.openxmlformats.org/officeDocument/2006/relationships/image"/>
</Relationships>

</file>

<file path=ppt/slides/_rels/slide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8.png" Type="http://schemas.openxmlformats.org/officeDocument/2006/relationships/image"/>
</Relationships>

</file>

<file path=ppt/slides/_rels/slide60.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media/image82.jpeg" Type="http://schemas.openxmlformats.org/officeDocument/2006/relationships/image"/>
</Relationships>

</file>

<file path=ppt/slides/_rels/slide6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media/image82.jpeg" Type="http://schemas.openxmlformats.org/officeDocument/2006/relationships/image"/>
</Relationships>

</file>

<file path=ppt/slides/_rels/slide6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6.png" Type="http://schemas.openxmlformats.org/officeDocument/2006/relationships/image"/>
<Relationship Id="rId3" Target="../media/image57.svg" Type="http://schemas.openxmlformats.org/officeDocument/2006/relationships/image"/>
<Relationship Id="rId4" Target="../media/image89.jpeg" Type="http://schemas.openxmlformats.org/officeDocument/2006/relationships/image"/>
<Relationship Id="rId5" Target="../media/image87.png" Type="http://schemas.openxmlformats.org/officeDocument/2006/relationships/image"/>
<Relationship Id="rId6" Target="../media/image88.svg" Type="http://schemas.openxmlformats.org/officeDocument/2006/relationships/image"/>
<Relationship Id="rId7" Target="../media/image85.png" Type="http://schemas.openxmlformats.org/officeDocument/2006/relationships/image"/>
<Relationship Id="rId8" Target="../media/image86.svg" Type="http://schemas.openxmlformats.org/officeDocument/2006/relationships/image"/>
<Relationship Id="rId9" Target="../media/image82.jpeg" Type="http://schemas.openxmlformats.org/officeDocument/2006/relationships/image"/>
</Relationships>

</file>

<file path=ppt/slides/_rels/slide6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8.png" Type="http://schemas.openxmlformats.org/officeDocument/2006/relationships/image"/>
<Relationship Id="rId3" Target="../media/image59.svg" Type="http://schemas.openxmlformats.org/officeDocument/2006/relationships/image"/>
<Relationship Id="rId4" Target="../media/image82.jpeg" Type="http://schemas.openxmlformats.org/officeDocument/2006/relationships/image"/>
</Relationships>

</file>

<file path=ppt/slides/_rels/slide64.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8.png" Type="http://schemas.openxmlformats.org/officeDocument/2006/relationships/image"/>
<Relationship Id="rId3" Target="../media/image59.svg" Type="http://schemas.openxmlformats.org/officeDocument/2006/relationships/image"/>
<Relationship Id="rId4" Target="../media/image82.jpeg" Type="http://schemas.openxmlformats.org/officeDocument/2006/relationships/image"/>
</Relationships>

</file>

<file path=ppt/slides/_rels/slide65.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8.png" Type="http://schemas.openxmlformats.org/officeDocument/2006/relationships/image"/>
<Relationship Id="rId3" Target="../media/image59.svg" Type="http://schemas.openxmlformats.org/officeDocument/2006/relationships/image"/>
<Relationship Id="rId4" Target="../media/image91.png" Type="http://schemas.openxmlformats.org/officeDocument/2006/relationships/image"/>
<Relationship Id="rId5" Target="../media/image92.svg" Type="http://schemas.openxmlformats.org/officeDocument/2006/relationships/image"/>
<Relationship Id="rId6" Target="../media/image89.jpeg" Type="http://schemas.openxmlformats.org/officeDocument/2006/relationships/image"/>
<Relationship Id="rId7" Target="../media/image82.jpeg" Type="http://schemas.openxmlformats.org/officeDocument/2006/relationships/image"/>
</Relationships>

</file>

<file path=ppt/slides/_rels/slide6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8.png" Type="http://schemas.openxmlformats.org/officeDocument/2006/relationships/image"/>
<Relationship Id="rId3" Target="../media/image59.svg" Type="http://schemas.openxmlformats.org/officeDocument/2006/relationships/image"/>
<Relationship Id="rId4" Target="../media/image93.jpeg" Type="http://schemas.openxmlformats.org/officeDocument/2006/relationships/image"/>
<Relationship Id="rId5" Target="../media/image82.jpeg" Type="http://schemas.openxmlformats.org/officeDocument/2006/relationships/image"/>
</Relationships>

</file>

<file path=ppt/slides/_rels/slide6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8.png" Type="http://schemas.openxmlformats.org/officeDocument/2006/relationships/image"/>
<Relationship Id="rId3" Target="../media/image59.svg" Type="http://schemas.openxmlformats.org/officeDocument/2006/relationships/image"/>
<Relationship Id="rId4" Target="../media/image82.jpeg" Type="http://schemas.openxmlformats.org/officeDocument/2006/relationships/image"/>
</Relationships>

</file>

<file path=ppt/slides/_rels/slide68.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89.jpeg" Type="http://schemas.openxmlformats.org/officeDocument/2006/relationships/image"/>
<Relationship Id="rId3" Target="../media/image52.png" Type="http://schemas.openxmlformats.org/officeDocument/2006/relationships/image"/>
<Relationship Id="rId4" Target="../media/image53.svg" Type="http://schemas.openxmlformats.org/officeDocument/2006/relationships/image"/>
<Relationship Id="rId5" Target="../media/image85.png" Type="http://schemas.openxmlformats.org/officeDocument/2006/relationships/image"/>
<Relationship Id="rId6" Target="../media/image86.svg" Type="http://schemas.openxmlformats.org/officeDocument/2006/relationships/image"/>
<Relationship Id="rId7" Target="../media/image82.jpeg" Type="http://schemas.openxmlformats.org/officeDocument/2006/relationships/image"/>
</Relationships>

</file>

<file path=ppt/slides/_rels/slide69.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52.png" Type="http://schemas.openxmlformats.org/officeDocument/2006/relationships/image"/>
<Relationship Id="rId3" Target="../media/image53.svg" Type="http://schemas.openxmlformats.org/officeDocument/2006/relationships/image"/>
<Relationship Id="rId4" Target="../media/image94.jpeg" Type="http://schemas.openxmlformats.org/officeDocument/2006/relationships/image"/>
<Relationship Id="rId5" Target="../media/image82.jpeg" Type="http://schemas.openxmlformats.org/officeDocument/2006/relationships/image"/>
</Relationships>

</file>

<file path=ppt/slides/_rels/slide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9.png" Type="http://schemas.openxmlformats.org/officeDocument/2006/relationships/image"/>
<Relationship Id="rId3" Target="../media/image8.png" Type="http://schemas.openxmlformats.org/officeDocument/2006/relationships/image"/>
</Relationships>

</file>

<file path=ppt/slides/_rels/slide70.xml.rels><?xml version="1.0" encoding="UTF-8" standalone="yes"?>
<Relationships xmlns="http://schemas.openxmlformats.org/package/2006/relationships">
<Relationship Id="rId1" Target="../slideLayouts/slideLayout7.xml" Type="http://schemas.openxmlformats.org/officeDocument/2006/relationships/slideLayout"/>
</Relationships>

</file>

<file path=ppt/slides/_rels/slide7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95.png" Type="http://schemas.openxmlformats.org/officeDocument/2006/relationships/image"/>
<Relationship Id="rId3" Target="../media/image96.png" Type="http://schemas.openxmlformats.org/officeDocument/2006/relationships/image"/>
<Relationship Id="rId4" Target="../media/image97.png" Type="http://schemas.openxmlformats.org/officeDocument/2006/relationships/image"/>
<Relationship Id="rId5" Target="../media/image98.png" Type="http://schemas.openxmlformats.org/officeDocument/2006/relationships/image"/>
</Relationships>

</file>

<file path=ppt/slides/_rels/slide7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99.jpeg" Type="http://schemas.openxmlformats.org/officeDocument/2006/relationships/image"/>
</Relationships>

</file>

<file path=ppt/slides/_rels/slide73.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0.jpeg" Type="http://schemas.openxmlformats.org/officeDocument/2006/relationships/image"/>
</Relationships>

</file>

<file path=ppt/slides/_rels/slide74.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1.png" Type="http://schemas.openxmlformats.org/officeDocument/2006/relationships/image"/>
</Relationships>

</file>

<file path=ppt/slides/_rels/slide75.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2.jpeg" Type="http://schemas.openxmlformats.org/officeDocument/2006/relationships/image"/>
</Relationships>

</file>

<file path=ppt/slides/_rels/slide7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3.jpeg" Type="http://schemas.openxmlformats.org/officeDocument/2006/relationships/image"/>
</Relationships>

</file>

<file path=ppt/slides/_rels/slide7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4.jpeg" Type="http://schemas.openxmlformats.org/officeDocument/2006/relationships/image"/>
</Relationships>

</file>

<file path=ppt/slides/_rels/slide78.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5.jpeg" Type="http://schemas.openxmlformats.org/officeDocument/2006/relationships/image"/>
</Relationships>

</file>

<file path=ppt/slides/_rels/slide79.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6.jpeg" Type="http://schemas.openxmlformats.org/officeDocument/2006/relationships/image"/>
</Relationships>

</file>

<file path=ppt/slides/_rels/slide8.xml.rels><?xml version="1.0" encoding="UTF-8" standalone="yes"?>
<Relationships xmlns="http://schemas.openxmlformats.org/package/2006/relationships">
<Relationship Id="rId1" Target="../slideLayouts/slideLayout4.xml" Type="http://schemas.openxmlformats.org/officeDocument/2006/relationships/slideLayout"/>
<Relationship Id="rId2" Target="../media/image10.png" Type="http://schemas.openxmlformats.org/officeDocument/2006/relationships/image"/>
</Relationships>

</file>

<file path=ppt/slides/_rels/slide80.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7.jpeg" Type="http://schemas.openxmlformats.org/officeDocument/2006/relationships/image"/>
</Relationships>

</file>

<file path=ppt/slides/_rels/slide8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8.jpeg" Type="http://schemas.openxmlformats.org/officeDocument/2006/relationships/image"/>
</Relationships>

</file>

<file path=ppt/slides/_rels/slide82.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09.jpeg" Type="http://schemas.openxmlformats.org/officeDocument/2006/relationships/image"/>
</Relationships>

</file>

<file path=ppt/slides/_rels/slide83.xml.rels><?xml version="1.0" encoding="UTF-8" standalone="yes"?>
<Relationships xmlns="http://schemas.openxmlformats.org/package/2006/relationships">
<Relationship Id="rId1" Target="../slideLayouts/slideLayout7.xml" Type="http://schemas.openxmlformats.org/officeDocument/2006/relationships/slideLayout"/>
<Relationship Id="rId2" Target="../notesSlides/notesSlide4.xml" Type="http://schemas.openxmlformats.org/officeDocument/2006/relationships/notesSlide"/>
<Relationship Id="rId3" Target="../media/image110.jpeg" Type="http://schemas.openxmlformats.org/officeDocument/2006/relationships/image"/>
</Relationships>

</file>

<file path=ppt/slides/_rels/slide84.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11.jpeg" Type="http://schemas.openxmlformats.org/officeDocument/2006/relationships/image"/>
</Relationships>

</file>

<file path=ppt/slides/_rels/slide85.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12.jpeg" Type="http://schemas.openxmlformats.org/officeDocument/2006/relationships/image"/>
</Relationships>

</file>

<file path=ppt/slides/_rels/slide86.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13.jpeg" Type="http://schemas.openxmlformats.org/officeDocument/2006/relationships/image"/>
</Relationships>

</file>

<file path=ppt/slides/_rels/slide87.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14.png" Type="http://schemas.openxmlformats.org/officeDocument/2006/relationships/image"/>
<Relationship Id="rId3" Target="https://www.publicguardian.qld.gov.au/i-am-a-child-or-young-person/who-can-help-you/community-visitors" TargetMode="External" Type="http://schemas.openxmlformats.org/officeDocument/2006/relationships/hyperlink"/>
<Relationship Id="rId4" Target="https://www.publicguardian.qld.gov.au/i-am-a-child-or-young-person/who-can-help-you/child-legal-advocacy" TargetMode="External" Type="http://schemas.openxmlformats.org/officeDocument/2006/relationships/hyperlink"/>
</Relationships>

</file>

<file path=ppt/slides/_rels/slide88.xml.rels><?xml version="1.0" encoding="UTF-8" standalone="yes"?>
<Relationships xmlns="http://schemas.openxmlformats.org/package/2006/relationships">
<Relationship Id="rId1" Target="https://www.youtube.com/embed/0LKKrug4zVs?feature=oembed" TargetMode="External" Type="http://schemas.openxmlformats.org/officeDocument/2006/relationships/video"/>
<Relationship Id="rId2" Target="../slideLayouts/slideLayout7.xml" Type="http://schemas.openxmlformats.org/officeDocument/2006/relationships/slideLayout"/>
<Relationship Id="rId3" Target="../media/image115.jpeg" Type="http://schemas.openxmlformats.org/officeDocument/2006/relationships/image"/>
<Relationship Id="rId4" Target="https://www.legislation.qld.gov.au/view/pdf/inforce/current/act-2014-026" TargetMode="External" Type="http://schemas.openxmlformats.org/officeDocument/2006/relationships/hyperlink"/>
<Relationship Id="rId5" Target="https://www.publicguardian.qld.gov.au/about-us/contact-us" TargetMode="External" Type="http://schemas.openxmlformats.org/officeDocument/2006/relationships/hyperlink"/>
<Relationship Id="rId6" Target="https://www.publicguardian.qld.gov.au/__data/assets/pdf_file/0006/572451/OPG-Factsheet_How-a-community-visitor-can-help-carers-and-stakeholders.pdf" TargetMode="External" Type="http://schemas.openxmlformats.org/officeDocument/2006/relationships/hyperlink"/>
<Relationship Id="rId7" Target="../media/image116.png" Type="http://schemas.openxmlformats.org/officeDocument/2006/relationships/image"/>
</Relationships>

</file>

<file path=ppt/slides/_rels/slide89.xml.rels><?xml version="1.0" encoding="UTF-8" standalone="yes"?>
<Relationships xmlns="http://schemas.openxmlformats.org/package/2006/relationships">
<Relationship Id="rId1" Target="https://www.youtube.com/embed/BG9qZrETnUM?feature=oembed" TargetMode="External" Type="http://schemas.openxmlformats.org/officeDocument/2006/relationships/video"/>
<Relationship Id="rId2" Target="../slideLayouts/slideLayout7.xml" Type="http://schemas.openxmlformats.org/officeDocument/2006/relationships/slideLayout"/>
<Relationship Id="rId3" Target="https://www.legislation.qld.gov.au/view/pdf/inforce/current/act-2014-026" TargetMode="External" Type="http://schemas.openxmlformats.org/officeDocument/2006/relationships/hyperlink"/>
<Relationship Id="rId4" Target="https://www.publicguardian.qld.gov.au/__data/assets/word_doc/0004/660532/external-referral-to-opg-child-and-young-person-legal-team.docx" TargetMode="External" Type="http://schemas.openxmlformats.org/officeDocument/2006/relationships/hyperlink"/>
<Relationship Id="rId5" Target="https://www.publicguardian.qld.gov.au/__data/assets/pdf_file/0008/572453/Factsheet_How-child-advocate-legal-officers-can-help-v-2.pdf" TargetMode="External" Type="http://schemas.openxmlformats.org/officeDocument/2006/relationships/hyperlink"/>
<Relationship Id="rId6" Target="../media/image117.jpeg" Type="http://schemas.openxmlformats.org/officeDocument/2006/relationships/image"/>
<Relationship Id="rId7" Target="../media/image118.png" Type="http://schemas.openxmlformats.org/officeDocument/2006/relationships/image"/>
</Relationships>

</file>

<file path=ppt/slides/_rels/slide9.xml.rels><?xml version="1.0" encoding="UTF-8" standalone="yes"?>
<Relationships xmlns="http://schemas.openxmlformats.org/package/2006/relationships">
<Relationship Id="rId1" Target="../slideLayouts/slideLayout8.xml" Type="http://schemas.openxmlformats.org/officeDocument/2006/relationships/slideLayout"/>
<Relationship Id="rId2" Target="../media/image8.png" Type="http://schemas.openxmlformats.org/officeDocument/2006/relationships/image"/>
</Relationships>

</file>

<file path=ppt/slides/_rels/slide90.xml.rels><?xml version="1.0" encoding="UTF-8" standalone="yes"?>
<Relationships xmlns="http://schemas.openxmlformats.org/package/2006/relationships">
<Relationship Id="rId1" Target="https://www.youtube.com/embed/9g5t9-jvaHo?feature=oembed" TargetMode="External" Type="http://schemas.openxmlformats.org/officeDocument/2006/relationships/video"/>
<Relationship Id="rId2" Target="../slideLayouts/slideLayout7.xml" Type="http://schemas.openxmlformats.org/officeDocument/2006/relationships/slideLayout"/>
<Relationship Id="rId3" Target="../media/image119.jpeg" Type="http://schemas.openxmlformats.org/officeDocument/2006/relationships/image"/>
</Relationships>

</file>

<file path=ppt/slides/_rels/slide91.xml.rels><?xml version="1.0" encoding="UTF-8" standalone="yes"?>
<Relationships xmlns="http://schemas.openxmlformats.org/package/2006/relationships">
<Relationship Id="rId1" Target="../slideLayouts/slideLayout7.xml" Type="http://schemas.openxmlformats.org/officeDocument/2006/relationships/slideLayout"/>
<Relationship Id="rId2" Target="../media/image120.jpeg" Type="http://schemas.openxmlformats.org/officeDocument/2006/relationships/image"/>
<Relationship Id="rId3" Target="https://www.istockphoto.com/illustrations/children-only" TargetMode="External" Type="http://schemas.openxmlformats.org/officeDocument/2006/relationships/hyperlink"/>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9AED-7A31-B394-5802-911F9E99E656}"/>
              </a:ext>
            </a:extLst>
          </p:cNvPr>
          <p:cNvSpPr txBox="1">
            <a:spLocks/>
          </p:cNvSpPr>
          <p:nvPr/>
        </p:nvSpPr>
        <p:spPr>
          <a:xfrm>
            <a:off x="2209800" y="213042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bg1"/>
                </a:solidFill>
                <a:latin typeface="Arial"/>
                <a:ea typeface="+mj-ea"/>
                <a:cs typeface="Arial"/>
              </a:defRPr>
            </a:lvl1pPr>
          </a:lstStyle>
          <a:p>
            <a:pPr algn="l"/>
            <a:r>
              <a:rPr lang="en-US"/>
              <a:t>Starting out training </a:t>
            </a:r>
            <a:endParaRPr lang="en-US" dirty="0"/>
          </a:p>
        </p:txBody>
      </p:sp>
      <p:sp>
        <p:nvSpPr>
          <p:cNvPr id="3" name="Subtitle 2">
            <a:extLst>
              <a:ext uri="{FF2B5EF4-FFF2-40B4-BE49-F238E27FC236}">
                <a16:creationId xmlns:a16="http://schemas.microsoft.com/office/drawing/2014/main" id="{019E432E-A2FC-AAC7-5F05-98A750072EFA}"/>
              </a:ext>
            </a:extLst>
          </p:cNvPr>
          <p:cNvSpPr txBox="1">
            <a:spLocks/>
          </p:cNvSpPr>
          <p:nvPr/>
        </p:nvSpPr>
        <p:spPr>
          <a:xfrm>
            <a:off x="2209801" y="3429000"/>
            <a:ext cx="7148992" cy="82388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t>Module 6 – Carer support and advocacy</a:t>
            </a:r>
          </a:p>
        </p:txBody>
      </p:sp>
    </p:spTree>
    <p:extLst>
      <p:ext uri="{BB962C8B-B14F-4D97-AF65-F5344CB8AC3E}">
        <p14:creationId xmlns:p14="http://schemas.microsoft.com/office/powerpoint/2010/main" val="293552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3BC7-D91E-D19B-654C-FC494F96482C}"/>
              </a:ext>
            </a:extLst>
          </p:cNvPr>
          <p:cNvSpPr txBox="1">
            <a:spLocks/>
          </p:cNvSpPr>
          <p:nvPr/>
        </p:nvSpPr>
        <p:spPr>
          <a:xfrm>
            <a:off x="702639" y="760440"/>
            <a:ext cx="5393361" cy="687233"/>
          </a:xfrm>
          <a:prstGeom prst="rect">
            <a:avLst/>
          </a:prstGeom>
        </p:spPr>
        <p:txBody>
          <a:bodyPr>
            <a:normAutofit lnSpcReduction="10000"/>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dirty="0"/>
              <a:t>Principles</a:t>
            </a:r>
          </a:p>
        </p:txBody>
      </p:sp>
      <p:sp>
        <p:nvSpPr>
          <p:cNvPr id="3" name="Content Placeholder 2">
            <a:extLst>
              <a:ext uri="{FF2B5EF4-FFF2-40B4-BE49-F238E27FC236}">
                <a16:creationId xmlns:a16="http://schemas.microsoft.com/office/drawing/2014/main" id="{81785742-50DC-FBB8-A265-3B8AAF24CB3D}"/>
              </a:ext>
            </a:extLst>
          </p:cNvPr>
          <p:cNvSpPr txBox="1">
            <a:spLocks/>
          </p:cNvSpPr>
          <p:nvPr/>
        </p:nvSpPr>
        <p:spPr>
          <a:xfrm>
            <a:off x="599763" y="1717156"/>
            <a:ext cx="5680469" cy="4774891"/>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a:buNone/>
            </a:pPr>
            <a:r>
              <a:rPr lang="en-US" sz="1600" dirty="0"/>
              <a:t>In addition to the legislative framework, additional Principles have been included as follows:</a:t>
            </a:r>
          </a:p>
          <a:p>
            <a:pPr marL="0" indent="0">
              <a:lnSpc>
                <a:spcPct val="110000"/>
              </a:lnSpc>
              <a:buFont typeface="Arial"/>
              <a:buNone/>
            </a:pPr>
            <a:endParaRPr lang="en-US" sz="1200" dirty="0"/>
          </a:p>
          <a:p>
            <a:pPr marL="357188" indent="-357188">
              <a:lnSpc>
                <a:spcPct val="110000"/>
              </a:lnSpc>
              <a:buFont typeface="Arial" panose="020B0604020202020204" pitchFamily="34" charset="0"/>
              <a:buChar char="•"/>
            </a:pPr>
            <a:r>
              <a:rPr lang="en-US" sz="1600" dirty="0"/>
              <a:t>The Statement will be consistent with </a:t>
            </a:r>
          </a:p>
          <a:p>
            <a:pPr marL="357188" indent="0">
              <a:lnSpc>
                <a:spcPct val="110000"/>
              </a:lnSpc>
              <a:buFont typeface="Arial"/>
              <a:buNone/>
            </a:pPr>
            <a:r>
              <a:rPr lang="en-US" sz="1600" i="1" dirty="0"/>
              <a:t>‘Our Way: a generational strategy for </a:t>
            </a:r>
          </a:p>
          <a:p>
            <a:pPr marL="357188" indent="0">
              <a:lnSpc>
                <a:spcPct val="110000"/>
              </a:lnSpc>
              <a:buFont typeface="Arial"/>
              <a:buNone/>
            </a:pPr>
            <a:r>
              <a:rPr lang="en-US" sz="1600" i="1" dirty="0"/>
              <a:t>Aboriginal and Torres Strait Islander </a:t>
            </a:r>
          </a:p>
          <a:p>
            <a:pPr marL="357188" indent="0">
              <a:lnSpc>
                <a:spcPct val="110000"/>
              </a:lnSpc>
              <a:buFont typeface="Arial"/>
              <a:buNone/>
            </a:pPr>
            <a:r>
              <a:rPr lang="en-US" sz="1600" i="1" dirty="0"/>
              <a:t>children and families’.</a:t>
            </a:r>
          </a:p>
          <a:p>
            <a:pPr>
              <a:lnSpc>
                <a:spcPct val="110000"/>
              </a:lnSpc>
              <a:buFont typeface="Arial" panose="020B0604020202020204" pitchFamily="34" charset="0"/>
              <a:buChar char="•"/>
            </a:pPr>
            <a:endParaRPr lang="en-US" sz="600" dirty="0"/>
          </a:p>
          <a:p>
            <a:pPr>
              <a:lnSpc>
                <a:spcPct val="110000"/>
              </a:lnSpc>
              <a:buFont typeface="Arial" panose="020B0604020202020204" pitchFamily="34" charset="0"/>
              <a:buChar char="•"/>
            </a:pPr>
            <a:r>
              <a:rPr lang="en-US" sz="1600" dirty="0"/>
              <a:t>Carers will receive and should expect support that will help them provide a safe and caring environment in which the needs of children and young people are met.</a:t>
            </a:r>
          </a:p>
          <a:p>
            <a:pPr>
              <a:lnSpc>
                <a:spcPct val="110000"/>
              </a:lnSpc>
              <a:buFont typeface="Arial" panose="020B0604020202020204" pitchFamily="34" charset="0"/>
              <a:buChar char="•"/>
            </a:pPr>
            <a:endParaRPr lang="en-US" sz="600" dirty="0"/>
          </a:p>
          <a:p>
            <a:pPr>
              <a:lnSpc>
                <a:spcPct val="110000"/>
              </a:lnSpc>
              <a:buFont typeface="Arial" panose="020B0604020202020204" pitchFamily="34" charset="0"/>
              <a:buChar char="•"/>
            </a:pPr>
            <a:r>
              <a:rPr lang="en-US" sz="1600" dirty="0"/>
              <a:t>Carers will be respected and recognised as having significant relationships with the children and young people in their care. </a:t>
            </a:r>
          </a:p>
          <a:p>
            <a:pPr marL="0" indent="0">
              <a:lnSpc>
                <a:spcPct val="110000"/>
              </a:lnSpc>
              <a:buFont typeface="Arial"/>
              <a:buNone/>
            </a:pPr>
            <a:endParaRPr lang="en-US" sz="600" dirty="0"/>
          </a:p>
          <a:p>
            <a:pPr>
              <a:lnSpc>
                <a:spcPct val="110000"/>
              </a:lnSpc>
              <a:buFont typeface="Arial" panose="020B0604020202020204" pitchFamily="34" charset="0"/>
              <a:buChar char="•"/>
            </a:pPr>
            <a:r>
              <a:rPr lang="en-US" sz="1600" dirty="0"/>
              <a:t>As members of a child or young person’s safety and support network and care team, all participants will be treated fairly and equally with courtesy, respect and personal dignity and will be recognised for their unique knowledge and contributions to safety and case planning.</a:t>
            </a:r>
            <a:endParaRPr lang="en-AU" sz="1600" dirty="0"/>
          </a:p>
        </p:txBody>
      </p:sp>
      <p:pic>
        <p:nvPicPr>
          <p:cNvPr id="5" name="Picture 4">
            <a:extLst>
              <a:ext uri="{FF2B5EF4-FFF2-40B4-BE49-F238E27FC236}">
                <a16:creationId xmlns:a16="http://schemas.microsoft.com/office/drawing/2014/main" id="{C9DC41FD-A186-EFA0-BACC-B77C3498F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3002" y="2118469"/>
            <a:ext cx="1304926" cy="1304926"/>
          </a:xfrm>
          <a:prstGeom prst="rect">
            <a:avLst/>
          </a:prstGeom>
        </p:spPr>
      </p:pic>
      <p:grpSp>
        <p:nvGrpSpPr>
          <p:cNvPr id="19" name="Group 18">
            <a:extLst>
              <a:ext uri="{FF2B5EF4-FFF2-40B4-BE49-F238E27FC236}">
                <a16:creationId xmlns:a16="http://schemas.microsoft.com/office/drawing/2014/main" id="{A497BD21-9796-E622-27A7-DC5CDDA75B5A}"/>
              </a:ext>
            </a:extLst>
          </p:cNvPr>
          <p:cNvGrpSpPr/>
          <p:nvPr/>
        </p:nvGrpSpPr>
        <p:grpSpPr>
          <a:xfrm>
            <a:off x="5630269" y="5030797"/>
            <a:ext cx="6561731" cy="1311956"/>
            <a:chOff x="5630269" y="5030797"/>
            <a:chExt cx="6561731" cy="1311956"/>
          </a:xfrm>
        </p:grpSpPr>
        <p:cxnSp>
          <p:nvCxnSpPr>
            <p:cNvPr id="8" name="Straight Connector 7">
              <a:extLst>
                <a:ext uri="{FF2B5EF4-FFF2-40B4-BE49-F238E27FC236}">
                  <a16:creationId xmlns:a16="http://schemas.microsoft.com/office/drawing/2014/main" id="{8FAA9371-2687-C760-1D2A-15D9B45AB6FA}"/>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4CB9E3FC-1443-962F-D832-11B5614D3A4F}"/>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2939EEAC-A5BA-D2DE-70EF-CFCDC6E8948F}"/>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C10692E-9CEC-18E3-D844-574FB704DB8D}"/>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EEBF8D5-4297-968A-66D3-A42548D44E44}"/>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pic>
        <p:nvPicPr>
          <p:cNvPr id="7" name="Picture 6">
            <a:extLst>
              <a:ext uri="{FF2B5EF4-FFF2-40B4-BE49-F238E27FC236}">
                <a16:creationId xmlns:a16="http://schemas.microsoft.com/office/drawing/2014/main" id="{1F123E5E-129F-6C80-1721-CF459995B8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1732" y="1194336"/>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cxnSp>
        <p:nvCxnSpPr>
          <p:cNvPr id="20" name="Straight Connector 19">
            <a:extLst>
              <a:ext uri="{FF2B5EF4-FFF2-40B4-BE49-F238E27FC236}">
                <a16:creationId xmlns:a16="http://schemas.microsoft.com/office/drawing/2014/main" id="{A55B1F47-B98E-FBD3-12BC-DAA9704B5813}"/>
              </a:ext>
            </a:extLst>
          </p:cNvPr>
          <p:cNvCxnSpPr>
            <a:cxnSpLocks/>
          </p:cNvCxnSpPr>
          <p:nvPr/>
        </p:nvCxnSpPr>
        <p:spPr>
          <a:xfrm>
            <a:off x="729259" y="1516499"/>
            <a:ext cx="4776806"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359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02EB-2982-A4C2-D881-FDD4372191A3}"/>
              </a:ext>
            </a:extLst>
          </p:cNvPr>
          <p:cNvSpPr txBox="1">
            <a:spLocks/>
          </p:cNvSpPr>
          <p:nvPr/>
        </p:nvSpPr>
        <p:spPr>
          <a:xfrm>
            <a:off x="5483270" y="1032535"/>
            <a:ext cx="6252246" cy="750465"/>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dirty="0"/>
              <a:t>Platform for discussion </a:t>
            </a:r>
            <a:endParaRPr lang="en-AU" sz="3600" dirty="0"/>
          </a:p>
        </p:txBody>
      </p:sp>
      <p:grpSp>
        <p:nvGrpSpPr>
          <p:cNvPr id="7" name="Group 6">
            <a:extLst>
              <a:ext uri="{FF2B5EF4-FFF2-40B4-BE49-F238E27FC236}">
                <a16:creationId xmlns:a16="http://schemas.microsoft.com/office/drawing/2014/main" id="{B0A16602-D42C-E6DB-CDDC-F12A1CB6EF30}"/>
              </a:ext>
            </a:extLst>
          </p:cNvPr>
          <p:cNvGrpSpPr/>
          <p:nvPr/>
        </p:nvGrpSpPr>
        <p:grpSpPr>
          <a:xfrm flipH="1">
            <a:off x="0" y="5201833"/>
            <a:ext cx="6561731" cy="1311956"/>
            <a:chOff x="5630269" y="5030797"/>
            <a:chExt cx="6561731" cy="1311956"/>
          </a:xfrm>
        </p:grpSpPr>
        <p:cxnSp>
          <p:nvCxnSpPr>
            <p:cNvPr id="8" name="Straight Connector 7">
              <a:extLst>
                <a:ext uri="{FF2B5EF4-FFF2-40B4-BE49-F238E27FC236}">
                  <a16:creationId xmlns:a16="http://schemas.microsoft.com/office/drawing/2014/main" id="{62B24376-4646-7F82-4822-44C682EDC592}"/>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3C66B46F-F9D8-B1E4-A07C-CBAC379C73CC}"/>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E469BF78-D82F-551D-05D7-C71BD9F610C8}"/>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21A2110D-1EBF-83FE-29D7-7794384F00E4}"/>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099114E2-48BF-72FD-D7BE-6536C76A5D04}"/>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pic>
        <p:nvPicPr>
          <p:cNvPr id="3" name="Picture 2" descr="A group of people holding hands&#10;&#10;Description automatically generated with low confidence">
            <a:extLst>
              <a:ext uri="{FF2B5EF4-FFF2-40B4-BE49-F238E27FC236}">
                <a16:creationId xmlns:a16="http://schemas.microsoft.com/office/drawing/2014/main" id="{B3B84E98-8B0E-FDFB-5FE8-5F62BE5C8A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3899" y="969818"/>
            <a:ext cx="3704013" cy="4976553"/>
          </a:xfrm>
          <a:prstGeom prst="rect">
            <a:avLst/>
          </a:prstGeom>
        </p:spPr>
      </p:pic>
      <p:sp>
        <p:nvSpPr>
          <p:cNvPr id="4" name="Content Placeholder 2">
            <a:extLst>
              <a:ext uri="{FF2B5EF4-FFF2-40B4-BE49-F238E27FC236}">
                <a16:creationId xmlns:a16="http://schemas.microsoft.com/office/drawing/2014/main" id="{0250B8F9-29CB-78A7-F2F1-6FC4B1EE7E23}"/>
              </a:ext>
            </a:extLst>
          </p:cNvPr>
          <p:cNvSpPr txBox="1">
            <a:spLocks/>
          </p:cNvSpPr>
          <p:nvPr/>
        </p:nvSpPr>
        <p:spPr>
          <a:xfrm>
            <a:off x="5215855" y="2194101"/>
            <a:ext cx="5982132" cy="3908587"/>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700" dirty="0"/>
              <a:t>The Statement of Commitment is a critical tool that provides shared understanding and therefore a platform for discussion around the critical roles each partner plays in the care of children and young people.</a:t>
            </a:r>
          </a:p>
          <a:p>
            <a:pPr>
              <a:lnSpc>
                <a:spcPct val="90000"/>
              </a:lnSpc>
            </a:pPr>
            <a:endParaRPr lang="en-US" sz="1700" dirty="0"/>
          </a:p>
          <a:p>
            <a:pPr>
              <a:lnSpc>
                <a:spcPct val="90000"/>
              </a:lnSpc>
            </a:pPr>
            <a:r>
              <a:rPr lang="en-US" sz="1700" dirty="0"/>
              <a:t>This document can also provide a safe space for partners to observe accountability – it provides a clear and consistent message to all key partners, regardless of the demographic in Queensland, as to how we work together to keep children and young people safe in family-based care.</a:t>
            </a:r>
          </a:p>
          <a:p>
            <a:pPr>
              <a:lnSpc>
                <a:spcPct val="90000"/>
              </a:lnSpc>
            </a:pPr>
            <a:endParaRPr lang="en-US" sz="1700" dirty="0"/>
          </a:p>
          <a:p>
            <a:pPr>
              <a:lnSpc>
                <a:spcPct val="90000"/>
              </a:lnSpc>
            </a:pPr>
            <a:r>
              <a:rPr lang="en-US" sz="1700" dirty="0"/>
              <a:t>Each component of the Statement is critical, rights are not without responsibilities and every partner should have a shared understanding of each other’s roles. </a:t>
            </a:r>
            <a:endParaRPr lang="en-AU" sz="1700" dirty="0"/>
          </a:p>
          <a:p>
            <a:pPr>
              <a:lnSpc>
                <a:spcPct val="90000"/>
              </a:lnSpc>
            </a:pPr>
            <a:endParaRPr lang="en-AU" sz="1700" dirty="0"/>
          </a:p>
        </p:txBody>
      </p:sp>
      <p:cxnSp>
        <p:nvCxnSpPr>
          <p:cNvPr id="5" name="Straight Connector 4">
            <a:extLst>
              <a:ext uri="{FF2B5EF4-FFF2-40B4-BE49-F238E27FC236}">
                <a16:creationId xmlns:a16="http://schemas.microsoft.com/office/drawing/2014/main" id="{FACF9DD9-21D4-B0F6-C8C3-E11646B83650}"/>
              </a:ext>
            </a:extLst>
          </p:cNvPr>
          <p:cNvCxnSpPr>
            <a:cxnSpLocks/>
          </p:cNvCxnSpPr>
          <p:nvPr/>
        </p:nvCxnSpPr>
        <p:spPr>
          <a:xfrm>
            <a:off x="5558441" y="1920486"/>
            <a:ext cx="5296960"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3490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843-8B81-2AA7-7626-6BCC95847582}"/>
              </a:ext>
            </a:extLst>
          </p:cNvPr>
          <p:cNvSpPr txBox="1">
            <a:spLocks/>
          </p:cNvSpPr>
          <p:nvPr/>
        </p:nvSpPr>
        <p:spPr>
          <a:xfrm>
            <a:off x="630936" y="640080"/>
            <a:ext cx="4818888" cy="1481328"/>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dirty="0"/>
              <a:t>Activity</a:t>
            </a:r>
            <a:endParaRPr lang="en-AU" dirty="0"/>
          </a:p>
        </p:txBody>
      </p:sp>
      <p:sp>
        <p:nvSpPr>
          <p:cNvPr id="3" name="Content Placeholder 2">
            <a:extLst>
              <a:ext uri="{FF2B5EF4-FFF2-40B4-BE49-F238E27FC236}">
                <a16:creationId xmlns:a16="http://schemas.microsoft.com/office/drawing/2014/main" id="{930E2C29-F910-DA09-A672-15D9CDEFCC9D}"/>
              </a:ext>
            </a:extLst>
          </p:cNvPr>
          <p:cNvSpPr txBox="1">
            <a:spLocks/>
          </p:cNvSpPr>
          <p:nvPr/>
        </p:nvSpPr>
        <p:spPr>
          <a:xfrm>
            <a:off x="630936" y="2761488"/>
            <a:ext cx="5028720" cy="3384724"/>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200" dirty="0"/>
              <a:t>We will now consider some everyday carer experiences where having knowledge and understanding of the Statement of Commitment will empower you to advocate for both yourself and the children and young people you provide care to.</a:t>
            </a:r>
          </a:p>
          <a:p>
            <a:pPr marL="0" indent="0">
              <a:buFont typeface="Arial"/>
              <a:buNone/>
            </a:pPr>
            <a:endParaRPr lang="en-AU" sz="2200" dirty="0"/>
          </a:p>
          <a:p>
            <a:endParaRPr lang="en-AU" sz="2200" dirty="0"/>
          </a:p>
        </p:txBody>
      </p:sp>
      <p:pic>
        <p:nvPicPr>
          <p:cNvPr id="4" name="Picture 2" descr="Bulbs, Lightbulb, Idea, Think, Laptop, Work, Training">
            <a:extLst>
              <a:ext uri="{FF2B5EF4-FFF2-40B4-BE49-F238E27FC236}">
                <a16:creationId xmlns:a16="http://schemas.microsoft.com/office/drawing/2014/main" id="{E9433481-1BAF-17A1-4740-CDE11CC226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102096" y="1607069"/>
            <a:ext cx="5458968" cy="364386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F2DDA435-76D8-5C4E-8CE5-5735B326E50A}"/>
              </a:ext>
            </a:extLst>
          </p:cNvPr>
          <p:cNvCxnSpPr>
            <a:cxnSpLocks/>
          </p:cNvCxnSpPr>
          <p:nvPr/>
        </p:nvCxnSpPr>
        <p:spPr>
          <a:xfrm>
            <a:off x="729259" y="2395752"/>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8780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7F34588-4235-C80E-9910-6E5D10179DD5}"/>
              </a:ext>
            </a:extLst>
          </p:cNvPr>
          <p:cNvSpPr txBox="1">
            <a:spLocks/>
          </p:cNvSpPr>
          <p:nvPr/>
        </p:nvSpPr>
        <p:spPr>
          <a:xfrm>
            <a:off x="333780" y="1394460"/>
            <a:ext cx="5506950" cy="4846320"/>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a:t>What is great about the Statement of Commitment is that it is genuinely reflective of the care team approach – it recognises that everyone has a role to play in the lives of children and young people and it sets out what these roles are.  </a:t>
            </a:r>
          </a:p>
          <a:p>
            <a:pPr marL="0" indent="0">
              <a:lnSpc>
                <a:spcPct val="90000"/>
              </a:lnSpc>
              <a:buFont typeface="Arial"/>
              <a:buNone/>
            </a:pPr>
            <a:endParaRPr lang="en-US" sz="1200" dirty="0"/>
          </a:p>
          <a:p>
            <a:pPr>
              <a:lnSpc>
                <a:spcPct val="90000"/>
              </a:lnSpc>
            </a:pPr>
            <a:r>
              <a:rPr lang="en-US" sz="2400" dirty="0"/>
              <a:t>We have explored through scenarios the role of carers within the child protection system and now it is time to explore the role of two other critical care team members: </a:t>
            </a:r>
          </a:p>
          <a:p>
            <a:pPr lvl="1">
              <a:lnSpc>
                <a:spcPct val="90000"/>
              </a:lnSpc>
            </a:pPr>
            <a:r>
              <a:rPr lang="en-US" dirty="0"/>
              <a:t>Child Safety and </a:t>
            </a:r>
          </a:p>
          <a:p>
            <a:pPr lvl="1">
              <a:lnSpc>
                <a:spcPct val="90000"/>
              </a:lnSpc>
            </a:pPr>
            <a:r>
              <a:rPr lang="en-US" dirty="0"/>
              <a:t>the foster and kinship care agency.</a:t>
            </a:r>
            <a:endParaRPr lang="en-AU" dirty="0"/>
          </a:p>
        </p:txBody>
      </p:sp>
      <p:pic>
        <p:nvPicPr>
          <p:cNvPr id="8" name="Picture 7" descr="Close-up of several hands stacked on top of each other&#10;&#10;Description automatically generated">
            <a:extLst>
              <a:ext uri="{FF2B5EF4-FFF2-40B4-BE49-F238E27FC236}">
                <a16:creationId xmlns:a16="http://schemas.microsoft.com/office/drawing/2014/main" id="{1F0A63B8-F72E-80DA-C5F1-509C108C5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3315" y="1376220"/>
            <a:ext cx="5142272" cy="3326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 14">
            <a:extLst>
              <a:ext uri="{FF2B5EF4-FFF2-40B4-BE49-F238E27FC236}">
                <a16:creationId xmlns:a16="http://schemas.microsoft.com/office/drawing/2014/main" id="{BF55693F-43E5-5982-D649-2E3651331B19}"/>
              </a:ext>
            </a:extLst>
          </p:cNvPr>
          <p:cNvGrpSpPr/>
          <p:nvPr/>
        </p:nvGrpSpPr>
        <p:grpSpPr>
          <a:xfrm>
            <a:off x="5630269" y="5201833"/>
            <a:ext cx="6561731" cy="1311956"/>
            <a:chOff x="5630269" y="5030797"/>
            <a:chExt cx="6561731" cy="1311956"/>
          </a:xfrm>
        </p:grpSpPr>
        <p:cxnSp>
          <p:nvCxnSpPr>
            <p:cNvPr id="16" name="Straight Connector 15">
              <a:extLst>
                <a:ext uri="{FF2B5EF4-FFF2-40B4-BE49-F238E27FC236}">
                  <a16:creationId xmlns:a16="http://schemas.microsoft.com/office/drawing/2014/main" id="{BB9092D1-7F45-6016-9369-2EC5618D975B}"/>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0FB58F57-9C4F-CC51-A19F-0DF1B76791A6}"/>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7B9F41C0-32D1-BA14-D1CF-C659C90EE66A}"/>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32BD34B9-6297-DF28-B7DB-DBA214EF99C8}"/>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391B5206-952F-6D9E-3B64-8C4079224EAE}"/>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39743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40ACE7-A6C3-F623-E09B-DB95E4549E5C}"/>
              </a:ext>
            </a:extLst>
          </p:cNvPr>
          <p:cNvSpPr txBox="1">
            <a:spLocks/>
          </p:cNvSpPr>
          <p:nvPr/>
        </p:nvSpPr>
        <p:spPr>
          <a:xfrm>
            <a:off x="5164631" y="1936955"/>
            <a:ext cx="6276591" cy="4532670"/>
          </a:xfrm>
          <a:prstGeom prst="rect">
            <a:avLst/>
          </a:prstGeom>
          <a:noFill/>
        </p:spPr>
        <p:txBody>
          <a:bodyPr>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800" dirty="0"/>
              <a:t>The overall role of Child Safety is to ensure the safety, belonging and wellbeing of children and young people.  When this cannot be achieved safely with parents, Child Safety will place children and young people in a care environment that best meets their needs by:</a:t>
            </a:r>
          </a:p>
          <a:p>
            <a:pPr marL="0" indent="0">
              <a:lnSpc>
                <a:spcPct val="120000"/>
              </a:lnSpc>
              <a:buFont typeface="Arial"/>
              <a:buNone/>
            </a:pPr>
            <a:endParaRPr lang="en-US" sz="800" dirty="0"/>
          </a:p>
          <a:p>
            <a:pPr>
              <a:lnSpc>
                <a:spcPct val="120000"/>
              </a:lnSpc>
              <a:buFont typeface="Arial" panose="020B0604020202020204" pitchFamily="34" charset="0"/>
              <a:buChar char="•"/>
            </a:pPr>
            <a:r>
              <a:rPr lang="en-US" sz="1800" dirty="0"/>
              <a:t>Ensuring care is consistent with the Statement of Standards, Charter of Rights and Aboriginal and Torres Strait Islander Principles.</a:t>
            </a:r>
          </a:p>
          <a:p>
            <a:pPr>
              <a:lnSpc>
                <a:spcPct val="120000"/>
              </a:lnSpc>
              <a:buFont typeface="Arial" panose="020B0604020202020204" pitchFamily="34" charset="0"/>
              <a:buChar char="•"/>
            </a:pPr>
            <a:endParaRPr lang="en-US" sz="500" dirty="0"/>
          </a:p>
          <a:p>
            <a:pPr>
              <a:lnSpc>
                <a:spcPct val="120000"/>
              </a:lnSpc>
              <a:buFont typeface="Arial" panose="020B0604020202020204" pitchFamily="34" charset="0"/>
              <a:buChar char="•"/>
            </a:pPr>
            <a:r>
              <a:rPr lang="en-US" sz="1800" dirty="0"/>
              <a:t>Consulting with children and young people and support them to participate in decisions affecting their lives. </a:t>
            </a:r>
          </a:p>
          <a:p>
            <a:pPr>
              <a:lnSpc>
                <a:spcPct val="120000"/>
              </a:lnSpc>
              <a:buFont typeface="Arial" panose="020B0604020202020204" pitchFamily="34" charset="0"/>
              <a:buChar char="•"/>
            </a:pPr>
            <a:endParaRPr lang="en-US" sz="800" dirty="0"/>
          </a:p>
          <a:p>
            <a:pPr>
              <a:lnSpc>
                <a:spcPct val="120000"/>
              </a:lnSpc>
              <a:buFont typeface="Arial" panose="020B0604020202020204" pitchFamily="34" charset="0"/>
              <a:buChar char="•"/>
            </a:pPr>
            <a:r>
              <a:rPr lang="en-US" sz="1800" dirty="0"/>
              <a:t>Actively supporting and facilitating participation of Aboriginal and Torres Strait Islander families and communities in processes, decisions and actions about their safety and wellbeing of their children in accordance with the five elements of the Aboriginal and Torres Strait Islander Child Placement Principles.</a:t>
            </a:r>
            <a:endParaRPr lang="en-AU" sz="1800" dirty="0"/>
          </a:p>
          <a:p>
            <a:pPr>
              <a:lnSpc>
                <a:spcPct val="120000"/>
              </a:lnSpc>
            </a:pPr>
            <a:endParaRPr lang="en-AU" sz="1800" dirty="0"/>
          </a:p>
        </p:txBody>
      </p:sp>
      <p:sp>
        <p:nvSpPr>
          <p:cNvPr id="7" name="Flowchart: Connector 6">
            <a:extLst>
              <a:ext uri="{FF2B5EF4-FFF2-40B4-BE49-F238E27FC236}">
                <a16:creationId xmlns:a16="http://schemas.microsoft.com/office/drawing/2014/main" id="{6FFB938A-CB9B-7F2B-7849-F5B101CDC88D}"/>
              </a:ext>
            </a:extLst>
          </p:cNvPr>
          <p:cNvSpPr/>
          <p:nvPr/>
        </p:nvSpPr>
        <p:spPr>
          <a:xfrm>
            <a:off x="245809" y="1129213"/>
            <a:ext cx="3609095" cy="3592054"/>
          </a:xfrm>
          <a:prstGeom prst="flowChartConnector">
            <a:avLst/>
          </a:prstGeom>
          <a:blipFill dpi="0" rotWithShape="1">
            <a:blip r:embed="rId3" cstate="email">
              <a:alphaModFix amt="82000"/>
              <a:extLst>
                <a:ext uri="{28A0092B-C50C-407E-A947-70E740481C1C}">
                  <a14:useLocalDpi xmlns:a14="http://schemas.microsoft.com/office/drawing/2010/main"/>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Title 1">
            <a:extLst>
              <a:ext uri="{FF2B5EF4-FFF2-40B4-BE49-F238E27FC236}">
                <a16:creationId xmlns:a16="http://schemas.microsoft.com/office/drawing/2014/main" id="{EB8C01FE-E15B-CA02-DE6B-079338263AC1}"/>
              </a:ext>
            </a:extLst>
          </p:cNvPr>
          <p:cNvSpPr txBox="1">
            <a:spLocks/>
          </p:cNvSpPr>
          <p:nvPr/>
        </p:nvSpPr>
        <p:spPr>
          <a:xfrm>
            <a:off x="5258282" y="710709"/>
            <a:ext cx="6251110" cy="837009"/>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600" dirty="0"/>
              <a:t>Child Safety’s role </a:t>
            </a:r>
            <a:endParaRPr lang="en-AU" sz="3600" dirty="0"/>
          </a:p>
        </p:txBody>
      </p:sp>
      <p:cxnSp>
        <p:nvCxnSpPr>
          <p:cNvPr id="21" name="Straight Connector 20">
            <a:extLst>
              <a:ext uri="{FF2B5EF4-FFF2-40B4-BE49-F238E27FC236}">
                <a16:creationId xmlns:a16="http://schemas.microsoft.com/office/drawing/2014/main" id="{1D662B8A-20FC-2E86-8D6F-B521E39BC845}"/>
              </a:ext>
            </a:extLst>
          </p:cNvPr>
          <p:cNvCxnSpPr>
            <a:cxnSpLocks/>
          </p:cNvCxnSpPr>
          <p:nvPr/>
        </p:nvCxnSpPr>
        <p:spPr>
          <a:xfrm>
            <a:off x="5215305" y="1721312"/>
            <a:ext cx="439081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grpSp>
        <p:nvGrpSpPr>
          <p:cNvPr id="23" name="Group 22">
            <a:extLst>
              <a:ext uri="{FF2B5EF4-FFF2-40B4-BE49-F238E27FC236}">
                <a16:creationId xmlns:a16="http://schemas.microsoft.com/office/drawing/2014/main" id="{46E4274E-DD0C-901F-DBF6-8BE2C66FF54A}"/>
              </a:ext>
            </a:extLst>
          </p:cNvPr>
          <p:cNvGrpSpPr/>
          <p:nvPr/>
        </p:nvGrpSpPr>
        <p:grpSpPr>
          <a:xfrm rot="16200000" flipH="1">
            <a:off x="1751574" y="4945054"/>
            <a:ext cx="2507131" cy="1311956"/>
            <a:chOff x="5630269" y="5030797"/>
            <a:chExt cx="6561731" cy="1311956"/>
          </a:xfrm>
        </p:grpSpPr>
        <p:cxnSp>
          <p:nvCxnSpPr>
            <p:cNvPr id="24" name="Straight Connector 23">
              <a:extLst>
                <a:ext uri="{FF2B5EF4-FFF2-40B4-BE49-F238E27FC236}">
                  <a16:creationId xmlns:a16="http://schemas.microsoft.com/office/drawing/2014/main" id="{5342C09C-D2B9-CE32-5DAE-3D6AACAF21E6}"/>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99C5BBD3-295E-C903-F41D-8349FF9344DD}"/>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1FCD94C8-CCFB-162E-A7BD-98307B5570A7}"/>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27" name="Straight Connector 26">
              <a:extLst>
                <a:ext uri="{FF2B5EF4-FFF2-40B4-BE49-F238E27FC236}">
                  <a16:creationId xmlns:a16="http://schemas.microsoft.com/office/drawing/2014/main" id="{BA64A6FF-7985-D7E2-93E5-241CDF640A4B}"/>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28" name="Straight Connector 27">
              <a:extLst>
                <a:ext uri="{FF2B5EF4-FFF2-40B4-BE49-F238E27FC236}">
                  <a16:creationId xmlns:a16="http://schemas.microsoft.com/office/drawing/2014/main" id="{61EE3D56-4859-8540-810F-78B688C6D85F}"/>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grpSp>
        <p:nvGrpSpPr>
          <p:cNvPr id="29" name="Group 28">
            <a:extLst>
              <a:ext uri="{FF2B5EF4-FFF2-40B4-BE49-F238E27FC236}">
                <a16:creationId xmlns:a16="http://schemas.microsoft.com/office/drawing/2014/main" id="{6FF40E87-B753-E880-70BA-D49F9B154668}"/>
              </a:ext>
            </a:extLst>
          </p:cNvPr>
          <p:cNvGrpSpPr/>
          <p:nvPr/>
        </p:nvGrpSpPr>
        <p:grpSpPr>
          <a:xfrm rot="5400000">
            <a:off x="-119379" y="4945053"/>
            <a:ext cx="2507131" cy="1311956"/>
            <a:chOff x="5630269" y="5030797"/>
            <a:chExt cx="6561731" cy="1311956"/>
          </a:xfrm>
        </p:grpSpPr>
        <p:cxnSp>
          <p:nvCxnSpPr>
            <p:cNvPr id="30" name="Straight Connector 29">
              <a:extLst>
                <a:ext uri="{FF2B5EF4-FFF2-40B4-BE49-F238E27FC236}">
                  <a16:creationId xmlns:a16="http://schemas.microsoft.com/office/drawing/2014/main" id="{0AED4F86-90FC-2B65-F619-B7B9D49C2A2E}"/>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31" name="Straight Connector 30">
              <a:extLst>
                <a:ext uri="{FF2B5EF4-FFF2-40B4-BE49-F238E27FC236}">
                  <a16:creationId xmlns:a16="http://schemas.microsoft.com/office/drawing/2014/main" id="{200A11EC-B998-E8B0-80C8-95B1FA77B4E3}"/>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7F447F3D-C0C9-DDCA-69FB-0D1667452A03}"/>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33" name="Straight Connector 32">
              <a:extLst>
                <a:ext uri="{FF2B5EF4-FFF2-40B4-BE49-F238E27FC236}">
                  <a16:creationId xmlns:a16="http://schemas.microsoft.com/office/drawing/2014/main" id="{3AD2D470-0523-DCC1-7C86-0DC1B75A8564}"/>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34" name="Straight Connector 33">
              <a:extLst>
                <a:ext uri="{FF2B5EF4-FFF2-40B4-BE49-F238E27FC236}">
                  <a16:creationId xmlns:a16="http://schemas.microsoft.com/office/drawing/2014/main" id="{F4F81A2D-8735-FB5B-CE83-F3F511C92C9A}"/>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6219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388D-AB1C-4631-D0EE-B732F8F30957}"/>
              </a:ext>
            </a:extLst>
          </p:cNvPr>
          <p:cNvSpPr txBox="1">
            <a:spLocks/>
          </p:cNvSpPr>
          <p:nvPr/>
        </p:nvSpPr>
        <p:spPr>
          <a:xfrm>
            <a:off x="640079" y="867436"/>
            <a:ext cx="4807409" cy="1414774"/>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600"/>
              <a:t>Child Safety’s role continued….</a:t>
            </a:r>
            <a:endParaRPr lang="en-AU" sz="3600" dirty="0"/>
          </a:p>
        </p:txBody>
      </p:sp>
      <p:sp>
        <p:nvSpPr>
          <p:cNvPr id="3" name="Content Placeholder 2">
            <a:extLst>
              <a:ext uri="{FF2B5EF4-FFF2-40B4-BE49-F238E27FC236}">
                <a16:creationId xmlns:a16="http://schemas.microsoft.com/office/drawing/2014/main" id="{7DEDD4E4-4B94-2C8D-B7CD-49595E8122C3}"/>
              </a:ext>
            </a:extLst>
          </p:cNvPr>
          <p:cNvSpPr txBox="1">
            <a:spLocks/>
          </p:cNvSpPr>
          <p:nvPr/>
        </p:nvSpPr>
        <p:spPr>
          <a:xfrm>
            <a:off x="283028" y="2910066"/>
            <a:ext cx="6073384" cy="3622565"/>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500"/>
              <a:t>Working with parents to address concerns, so that children and young peoples permanent care is, where possible, provided by their parents. </a:t>
            </a:r>
          </a:p>
          <a:p>
            <a:pPr>
              <a:lnSpc>
                <a:spcPct val="90000"/>
              </a:lnSpc>
            </a:pPr>
            <a:endParaRPr lang="en-US" sz="900"/>
          </a:p>
          <a:p>
            <a:pPr>
              <a:lnSpc>
                <a:spcPct val="90000"/>
              </a:lnSpc>
            </a:pPr>
            <a:r>
              <a:rPr lang="en-US" sz="1500"/>
              <a:t>Ensuring that when reunification is not possible, concurrent planning allows for the child or young persons safety, belonging and wellbeing to be met through an alternative permanency option that meets the child’s legal relational, physical and cultural needs.</a:t>
            </a:r>
          </a:p>
          <a:p>
            <a:pPr>
              <a:lnSpc>
                <a:spcPct val="90000"/>
              </a:lnSpc>
            </a:pPr>
            <a:endParaRPr lang="en-US" sz="800"/>
          </a:p>
          <a:p>
            <a:pPr>
              <a:lnSpc>
                <a:spcPct val="90000"/>
              </a:lnSpc>
            </a:pPr>
            <a:r>
              <a:rPr lang="en-US" sz="1500"/>
              <a:t>Working with non-government community-based foster and kinship care services to undertake the role of identifying recruitment, training and support of carers.</a:t>
            </a:r>
          </a:p>
          <a:p>
            <a:pPr>
              <a:lnSpc>
                <a:spcPct val="90000"/>
              </a:lnSpc>
            </a:pPr>
            <a:endParaRPr lang="en-US" sz="900"/>
          </a:p>
          <a:p>
            <a:pPr>
              <a:lnSpc>
                <a:spcPct val="90000"/>
              </a:lnSpc>
            </a:pPr>
            <a:r>
              <a:rPr lang="en-US" sz="1500"/>
              <a:t>Ensuring placement needs and supports for children are clearly documented, updated and understood through case plans and care agreements.</a:t>
            </a:r>
            <a:endParaRPr lang="en-AU" sz="1500"/>
          </a:p>
          <a:p>
            <a:pPr>
              <a:lnSpc>
                <a:spcPct val="90000"/>
              </a:lnSpc>
            </a:pPr>
            <a:endParaRPr lang="en-AU" sz="1500" dirty="0"/>
          </a:p>
        </p:txBody>
      </p:sp>
      <p:pic>
        <p:nvPicPr>
          <p:cNvPr id="4" name="Picture 3" descr="A group of hands holding each other&#10;&#10;Description automatically generated with low confidence">
            <a:extLst>
              <a:ext uri="{FF2B5EF4-FFF2-40B4-BE49-F238E27FC236}">
                <a16:creationId xmlns:a16="http://schemas.microsoft.com/office/drawing/2014/main" id="{464B326F-E2F3-6B5B-048B-8D42CC761F6B}"/>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t="-1" b="-1"/>
          <a:stretch/>
        </p:blipFill>
        <p:spPr>
          <a:xfrm>
            <a:off x="6927093" y="640080"/>
            <a:ext cx="5264907" cy="621792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8" name="Straight Connector 7">
            <a:extLst>
              <a:ext uri="{FF2B5EF4-FFF2-40B4-BE49-F238E27FC236}">
                <a16:creationId xmlns:a16="http://schemas.microsoft.com/office/drawing/2014/main" id="{E46C1851-BA0D-6602-ACD2-66DA48D40FDF}"/>
              </a:ext>
            </a:extLst>
          </p:cNvPr>
          <p:cNvCxnSpPr>
            <a:cxnSpLocks/>
          </p:cNvCxnSpPr>
          <p:nvPr/>
        </p:nvCxnSpPr>
        <p:spPr>
          <a:xfrm>
            <a:off x="551865" y="2521412"/>
            <a:ext cx="439081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4356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300F-AF99-2665-4973-3E66DF5A21FF}"/>
              </a:ext>
            </a:extLst>
          </p:cNvPr>
          <p:cNvSpPr txBox="1">
            <a:spLocks/>
          </p:cNvSpPr>
          <p:nvPr/>
        </p:nvSpPr>
        <p:spPr>
          <a:xfrm>
            <a:off x="5123865" y="898968"/>
            <a:ext cx="6586491" cy="1188104"/>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dirty="0"/>
              <a:t>Foster and kinship care agency role </a:t>
            </a:r>
            <a:endParaRPr lang="en-AU" sz="3600" dirty="0"/>
          </a:p>
        </p:txBody>
      </p:sp>
      <p:sp>
        <p:nvSpPr>
          <p:cNvPr id="3" name="Content Placeholder 2">
            <a:extLst>
              <a:ext uri="{FF2B5EF4-FFF2-40B4-BE49-F238E27FC236}">
                <a16:creationId xmlns:a16="http://schemas.microsoft.com/office/drawing/2014/main" id="{EB4853D2-15F5-2272-2383-BC67785C13F1}"/>
              </a:ext>
            </a:extLst>
          </p:cNvPr>
          <p:cNvSpPr txBox="1">
            <a:spLocks/>
          </p:cNvSpPr>
          <p:nvPr/>
        </p:nvSpPr>
        <p:spPr>
          <a:xfrm>
            <a:off x="4839702" y="2649865"/>
            <a:ext cx="6956058" cy="3320595"/>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a:t>Work with Child Safety to identify kinship carers, recruit foster carers and assess, train and support carers.</a:t>
            </a:r>
          </a:p>
          <a:p>
            <a:pPr>
              <a:lnSpc>
                <a:spcPct val="90000"/>
              </a:lnSpc>
            </a:pPr>
            <a:endParaRPr lang="en-US" sz="1100" dirty="0"/>
          </a:p>
          <a:p>
            <a:pPr>
              <a:lnSpc>
                <a:spcPct val="90000"/>
              </a:lnSpc>
            </a:pPr>
            <a:r>
              <a:rPr lang="en-US" sz="1800" dirty="0"/>
              <a:t>Involve carers in the planning and delivery of training, ensuring it is timely, relevant and culturally appropriate.</a:t>
            </a:r>
          </a:p>
          <a:p>
            <a:pPr>
              <a:lnSpc>
                <a:spcPct val="90000"/>
              </a:lnSpc>
            </a:pPr>
            <a:endParaRPr lang="en-US" sz="1100" dirty="0"/>
          </a:p>
          <a:p>
            <a:pPr>
              <a:lnSpc>
                <a:spcPct val="90000"/>
              </a:lnSpc>
            </a:pPr>
            <a:r>
              <a:rPr lang="en-US" sz="1800" dirty="0"/>
              <a:t>Advocate for carers needs and supports.</a:t>
            </a:r>
          </a:p>
          <a:p>
            <a:pPr>
              <a:lnSpc>
                <a:spcPct val="90000"/>
              </a:lnSpc>
            </a:pPr>
            <a:endParaRPr lang="en-US" sz="1100" dirty="0"/>
          </a:p>
          <a:p>
            <a:pPr>
              <a:lnSpc>
                <a:spcPct val="90000"/>
              </a:lnSpc>
            </a:pPr>
            <a:r>
              <a:rPr lang="en-US" sz="1800" dirty="0"/>
              <a:t>Respond to requests for placements from Child Safety in a timely manner to meet the needs of the child or young person.</a:t>
            </a:r>
          </a:p>
          <a:p>
            <a:pPr marL="0" indent="0">
              <a:lnSpc>
                <a:spcPct val="90000"/>
              </a:lnSpc>
              <a:buFont typeface="Arial"/>
              <a:buNone/>
            </a:pPr>
            <a:endParaRPr lang="en-US" sz="1100" dirty="0"/>
          </a:p>
          <a:p>
            <a:pPr>
              <a:lnSpc>
                <a:spcPct val="90000"/>
              </a:lnSpc>
            </a:pPr>
            <a:r>
              <a:rPr lang="en-US" sz="1800" dirty="0"/>
              <a:t>Respond to carers requests for support in a timely manner to meet the needs of the child or young person. </a:t>
            </a:r>
            <a:endParaRPr lang="en-AU" sz="1800" dirty="0"/>
          </a:p>
          <a:p>
            <a:pPr>
              <a:lnSpc>
                <a:spcPct val="90000"/>
              </a:lnSpc>
            </a:pPr>
            <a:endParaRPr lang="en-AU" sz="1800" dirty="0"/>
          </a:p>
        </p:txBody>
      </p:sp>
      <p:grpSp>
        <p:nvGrpSpPr>
          <p:cNvPr id="6" name="Group 5">
            <a:extLst>
              <a:ext uri="{FF2B5EF4-FFF2-40B4-BE49-F238E27FC236}">
                <a16:creationId xmlns:a16="http://schemas.microsoft.com/office/drawing/2014/main" id="{EB558276-F0CD-70A8-A7BE-525B73025252}"/>
              </a:ext>
            </a:extLst>
          </p:cNvPr>
          <p:cNvGrpSpPr/>
          <p:nvPr/>
        </p:nvGrpSpPr>
        <p:grpSpPr>
          <a:xfrm flipH="1">
            <a:off x="0" y="5037519"/>
            <a:ext cx="6561731" cy="1311956"/>
            <a:chOff x="5630269" y="5030797"/>
            <a:chExt cx="6561731" cy="1311956"/>
          </a:xfrm>
        </p:grpSpPr>
        <p:cxnSp>
          <p:nvCxnSpPr>
            <p:cNvPr id="7" name="Straight Connector 6">
              <a:extLst>
                <a:ext uri="{FF2B5EF4-FFF2-40B4-BE49-F238E27FC236}">
                  <a16:creationId xmlns:a16="http://schemas.microsoft.com/office/drawing/2014/main" id="{FE73A027-A012-89A2-159B-E809483AC995}"/>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C6A80F58-FB7E-AD17-CBFC-ABCB6CDF4DE6}"/>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C5A8015C-5DA9-1BA9-D8F2-86DAF2E38799}"/>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75639B82-34B5-A33F-87F0-42E7DEFB4F43}"/>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17F04755-234B-3535-A268-8C691327B00B}"/>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pic>
        <p:nvPicPr>
          <p:cNvPr id="4" name="Picture 3" descr="A group of hands holding each other&#10;&#10;Description automatically generated with low confidence">
            <a:extLst>
              <a:ext uri="{FF2B5EF4-FFF2-40B4-BE49-F238E27FC236}">
                <a16:creationId xmlns:a16="http://schemas.microsoft.com/office/drawing/2014/main" id="{537B481B-69B1-20FB-1E35-E374EA8A9081}"/>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b="-1"/>
          <a:stretch/>
        </p:blipFill>
        <p:spPr>
          <a:xfrm>
            <a:off x="640079" y="971550"/>
            <a:ext cx="3773139" cy="5600700"/>
          </a:xfrm>
          <a:prstGeom prst="rect">
            <a:avLst/>
          </a:prstGeom>
          <a:effectLst/>
        </p:spPr>
      </p:pic>
      <p:cxnSp>
        <p:nvCxnSpPr>
          <p:cNvPr id="5" name="Straight Connector 4">
            <a:extLst>
              <a:ext uri="{FF2B5EF4-FFF2-40B4-BE49-F238E27FC236}">
                <a16:creationId xmlns:a16="http://schemas.microsoft.com/office/drawing/2014/main" id="{5196F72F-89E5-E707-63F0-8BA012A67D79}"/>
              </a:ext>
            </a:extLst>
          </p:cNvPr>
          <p:cNvCxnSpPr>
            <a:cxnSpLocks/>
          </p:cNvCxnSpPr>
          <p:nvPr/>
        </p:nvCxnSpPr>
        <p:spPr>
          <a:xfrm>
            <a:off x="5123865" y="2212802"/>
            <a:ext cx="439081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323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075C-5D99-4777-3C0D-25D7A04C0871}"/>
              </a:ext>
            </a:extLst>
          </p:cNvPr>
          <p:cNvSpPr txBox="1">
            <a:spLocks/>
          </p:cNvSpPr>
          <p:nvPr/>
        </p:nvSpPr>
        <p:spPr>
          <a:xfrm>
            <a:off x="459433" y="749890"/>
            <a:ext cx="6741467" cy="1042741"/>
          </a:xfrm>
          <a:prstGeom prst="rect">
            <a:avLst/>
          </a:prstGeom>
        </p:spPr>
        <p:txBody>
          <a:bodyPr>
            <a:normAutofit lnSpcReduction="10000"/>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sz="3200" dirty="0"/>
              <a:t>Foster and kinship care agency role continued…</a:t>
            </a:r>
          </a:p>
        </p:txBody>
      </p:sp>
      <p:sp>
        <p:nvSpPr>
          <p:cNvPr id="3" name="Content Placeholder 2">
            <a:extLst>
              <a:ext uri="{FF2B5EF4-FFF2-40B4-BE49-F238E27FC236}">
                <a16:creationId xmlns:a16="http://schemas.microsoft.com/office/drawing/2014/main" id="{31C6128B-6E43-5618-3C87-CF1F26D1E5E2}"/>
              </a:ext>
            </a:extLst>
          </p:cNvPr>
          <p:cNvSpPr txBox="1">
            <a:spLocks/>
          </p:cNvSpPr>
          <p:nvPr/>
        </p:nvSpPr>
        <p:spPr>
          <a:xfrm>
            <a:off x="299413" y="2220686"/>
            <a:ext cx="6357826" cy="4309497"/>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600"/>
              <a:t>Work with Child Safety to assist and support carers to implement and achieve the agreed goals and outcomes of the child or young persons case plan.</a:t>
            </a:r>
          </a:p>
          <a:p>
            <a:pPr marL="0" indent="0">
              <a:lnSpc>
                <a:spcPct val="90000"/>
              </a:lnSpc>
              <a:buFont typeface="Arial"/>
              <a:buNone/>
            </a:pPr>
            <a:endParaRPr lang="en-US" sz="1500"/>
          </a:p>
          <a:p>
            <a:pPr>
              <a:lnSpc>
                <a:spcPct val="90000"/>
              </a:lnSpc>
            </a:pPr>
            <a:r>
              <a:rPr lang="en-US" sz="1600"/>
              <a:t>Provide ongoing support for carers through a range of services and resources.</a:t>
            </a:r>
          </a:p>
          <a:p>
            <a:pPr>
              <a:lnSpc>
                <a:spcPct val="90000"/>
              </a:lnSpc>
            </a:pPr>
            <a:endParaRPr lang="en-US" sz="1200"/>
          </a:p>
          <a:p>
            <a:pPr>
              <a:lnSpc>
                <a:spcPct val="90000"/>
              </a:lnSpc>
            </a:pPr>
            <a:r>
              <a:rPr lang="en-US" sz="1600"/>
              <a:t>Work with Child Safety to provide access to training, both initial and ongoing.</a:t>
            </a:r>
          </a:p>
          <a:p>
            <a:pPr>
              <a:lnSpc>
                <a:spcPct val="90000"/>
              </a:lnSpc>
            </a:pPr>
            <a:endParaRPr lang="en-US" sz="1200"/>
          </a:p>
          <a:p>
            <a:pPr>
              <a:lnSpc>
                <a:spcPct val="90000"/>
              </a:lnSpc>
            </a:pPr>
            <a:r>
              <a:rPr lang="en-US" sz="1600"/>
              <a:t>Raise community awareness of the role of carers and encourage people who are interested to seek further information and make application. </a:t>
            </a:r>
          </a:p>
          <a:p>
            <a:pPr>
              <a:lnSpc>
                <a:spcPct val="90000"/>
              </a:lnSpc>
            </a:pPr>
            <a:endParaRPr lang="en-US" sz="1200"/>
          </a:p>
          <a:p>
            <a:pPr>
              <a:lnSpc>
                <a:spcPct val="90000"/>
              </a:lnSpc>
            </a:pPr>
            <a:r>
              <a:rPr lang="en-US" sz="1600"/>
              <a:t>Advocate for the importance of Aboriginal and Torres Strait Islander children to be placed with kin. </a:t>
            </a:r>
          </a:p>
          <a:p>
            <a:pPr>
              <a:lnSpc>
                <a:spcPct val="90000"/>
              </a:lnSpc>
            </a:pPr>
            <a:endParaRPr lang="en-US" sz="1200"/>
          </a:p>
          <a:p>
            <a:pPr>
              <a:lnSpc>
                <a:spcPct val="90000"/>
              </a:lnSpc>
            </a:pPr>
            <a:r>
              <a:rPr lang="en-US" sz="1600"/>
              <a:t>Advocate for Aboriginal and Torres Strait islander children to be connected to kin and the community. </a:t>
            </a:r>
            <a:endParaRPr lang="en-AU" sz="1600" dirty="0"/>
          </a:p>
        </p:txBody>
      </p:sp>
      <p:pic>
        <p:nvPicPr>
          <p:cNvPr id="4" name="Picture 3" descr="A group of hands holding each other&#10;&#10;Description automatically generated with low confidence">
            <a:extLst>
              <a:ext uri="{FF2B5EF4-FFF2-40B4-BE49-F238E27FC236}">
                <a16:creationId xmlns:a16="http://schemas.microsoft.com/office/drawing/2014/main" id="{F9597653-4761-3978-5E11-079F505D764B}"/>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b="-1"/>
          <a:stretch/>
        </p:blipFill>
        <p:spPr>
          <a:xfrm>
            <a:off x="7630886" y="635590"/>
            <a:ext cx="4561114" cy="6222410"/>
          </a:xfrm>
          <a:prstGeom prst="rect">
            <a:avLst/>
          </a:prstGeom>
          <a:effectLst/>
        </p:spPr>
      </p:pic>
      <p:cxnSp>
        <p:nvCxnSpPr>
          <p:cNvPr id="5" name="Straight Connector 4">
            <a:extLst>
              <a:ext uri="{FF2B5EF4-FFF2-40B4-BE49-F238E27FC236}">
                <a16:creationId xmlns:a16="http://schemas.microsoft.com/office/drawing/2014/main" id="{51058791-462D-9B8E-E396-569ED5A2554A}"/>
              </a:ext>
            </a:extLst>
          </p:cNvPr>
          <p:cNvCxnSpPr>
            <a:cxnSpLocks/>
          </p:cNvCxnSpPr>
          <p:nvPr/>
        </p:nvCxnSpPr>
        <p:spPr>
          <a:xfrm>
            <a:off x="487136" y="1874356"/>
            <a:ext cx="439081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433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9B95-141C-C91C-19EC-4B6453BAA7B9}"/>
              </a:ext>
            </a:extLst>
          </p:cNvPr>
          <p:cNvSpPr txBox="1">
            <a:spLocks/>
          </p:cNvSpPr>
          <p:nvPr/>
        </p:nvSpPr>
        <p:spPr>
          <a:xfrm>
            <a:off x="630936" y="639520"/>
            <a:ext cx="3429000" cy="1719072"/>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a:t>Activity</a:t>
            </a:r>
            <a:endParaRPr lang="en-AU" dirty="0"/>
          </a:p>
        </p:txBody>
      </p:sp>
      <p:sp>
        <p:nvSpPr>
          <p:cNvPr id="3" name="Content Placeholder 2">
            <a:extLst>
              <a:ext uri="{FF2B5EF4-FFF2-40B4-BE49-F238E27FC236}">
                <a16:creationId xmlns:a16="http://schemas.microsoft.com/office/drawing/2014/main" id="{BC87AC33-E831-E98D-F153-B6AD7B6B1EBE}"/>
              </a:ext>
            </a:extLst>
          </p:cNvPr>
          <p:cNvSpPr txBox="1">
            <a:spLocks/>
          </p:cNvSpPr>
          <p:nvPr/>
        </p:nvSpPr>
        <p:spPr>
          <a:xfrm>
            <a:off x="630935" y="2807207"/>
            <a:ext cx="5465065" cy="2991252"/>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a:t>When considering the roles of Child Safety and the foster and kinship care services, we can now go back to the scenarios that we explored earlier and apply the roles of both Child Safety and the foster and kinship care service to these scenarios</a:t>
            </a:r>
          </a:p>
          <a:p>
            <a:pPr marL="0" indent="0">
              <a:buFont typeface="Arial"/>
              <a:buNone/>
            </a:pPr>
            <a:endParaRPr lang="en-US" sz="1800" i="1"/>
          </a:p>
          <a:p>
            <a:pPr marL="0" indent="0">
              <a:buFont typeface="Arial"/>
              <a:buNone/>
            </a:pPr>
            <a:r>
              <a:rPr lang="en-US" sz="1800"/>
              <a:t>Remember caring for children in a statutory system requires a care team approach and outlining everyone’s roles clearly supports this approach.</a:t>
            </a:r>
            <a:endParaRPr lang="en-US" sz="1800" dirty="0"/>
          </a:p>
        </p:txBody>
      </p:sp>
      <p:pic>
        <p:nvPicPr>
          <p:cNvPr id="4" name="Picture 2" descr="Bulbs, Lightbulb, Idea, Think, Laptop, Work, Training">
            <a:extLst>
              <a:ext uri="{FF2B5EF4-FFF2-40B4-BE49-F238E27FC236}">
                <a16:creationId xmlns:a16="http://schemas.microsoft.com/office/drawing/2014/main" id="{4E3A84E4-FBFC-641A-876A-D60F099F1D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071133" y="1839694"/>
            <a:ext cx="5635789" cy="37618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F8DCCFD-6275-053A-38B5-F49C1BCC57E2}"/>
              </a:ext>
            </a:extLst>
          </p:cNvPr>
          <p:cNvGrpSpPr/>
          <p:nvPr/>
        </p:nvGrpSpPr>
        <p:grpSpPr>
          <a:xfrm>
            <a:off x="2923072" y="639520"/>
            <a:ext cx="2273727" cy="1730341"/>
            <a:chOff x="3758584" y="4144253"/>
            <a:chExt cx="2273727" cy="2549974"/>
          </a:xfrm>
        </p:grpSpPr>
        <p:pic>
          <p:nvPicPr>
            <p:cNvPr id="6" name="Picture 2" descr="Review, Feedback, Isolated, Opinion, Testimonial">
              <a:extLst>
                <a:ext uri="{FF2B5EF4-FFF2-40B4-BE49-F238E27FC236}">
                  <a16:creationId xmlns:a16="http://schemas.microsoft.com/office/drawing/2014/main" id="{15518CD9-1AAE-6EEB-D3DE-98CB77BD6F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8584" y="4144253"/>
              <a:ext cx="2273727" cy="2549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CF4A41-AD04-E582-A483-D62E98120660}"/>
                </a:ext>
              </a:extLst>
            </p:cNvPr>
            <p:cNvSpPr txBox="1"/>
            <p:nvPr/>
          </p:nvSpPr>
          <p:spPr>
            <a:xfrm>
              <a:off x="4749421" y="4763066"/>
              <a:ext cx="900752" cy="1446551"/>
            </a:xfrm>
            <a:prstGeom prst="rect">
              <a:avLst/>
            </a:prstGeom>
            <a:solidFill>
              <a:schemeClr val="bg1"/>
            </a:solidFill>
          </p:spPr>
          <p:txBody>
            <a:bodyPr wrap="square" rtlCol="0">
              <a:spAutoFit/>
            </a:bodyPr>
            <a:lstStyle/>
            <a:p>
              <a:pPr algn="ctr"/>
              <a:r>
                <a:rPr lang="en-AU" sz="1600" b="1" dirty="0"/>
                <a:t>Let’s Review</a:t>
              </a:r>
            </a:p>
            <a:p>
              <a:endParaRPr lang="en-AU" sz="1400" b="1" dirty="0"/>
            </a:p>
            <a:p>
              <a:endParaRPr lang="en-AU" sz="1400" b="1" dirty="0"/>
            </a:p>
            <a:p>
              <a:endParaRPr lang="en-AU" sz="1400" b="1" dirty="0"/>
            </a:p>
            <a:p>
              <a:endParaRPr lang="en-AU" sz="1400" b="1" dirty="0"/>
            </a:p>
          </p:txBody>
        </p:sp>
      </p:grpSp>
      <p:cxnSp>
        <p:nvCxnSpPr>
          <p:cNvPr id="8" name="Straight Connector 7">
            <a:extLst>
              <a:ext uri="{FF2B5EF4-FFF2-40B4-BE49-F238E27FC236}">
                <a16:creationId xmlns:a16="http://schemas.microsoft.com/office/drawing/2014/main" id="{F2E02C9A-1BE1-7F51-7407-B32C0302B389}"/>
              </a:ext>
            </a:extLst>
          </p:cNvPr>
          <p:cNvCxnSpPr>
            <a:cxnSpLocks/>
          </p:cNvCxnSpPr>
          <p:nvPr/>
        </p:nvCxnSpPr>
        <p:spPr>
          <a:xfrm>
            <a:off x="727666" y="2617306"/>
            <a:ext cx="439081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3747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83C9-ABED-4D73-AE7D-E2074A208715}"/>
              </a:ext>
            </a:extLst>
          </p:cNvPr>
          <p:cNvSpPr txBox="1">
            <a:spLocks/>
          </p:cNvSpPr>
          <p:nvPr/>
        </p:nvSpPr>
        <p:spPr>
          <a:xfrm>
            <a:off x="6096000" y="649176"/>
            <a:ext cx="5291663" cy="996902"/>
          </a:xfrm>
          <a:prstGeom prst="rect">
            <a:avLst/>
          </a:prstGeom>
        </p:spPr>
        <p:txBody>
          <a:bodyPr anchor="b">
            <a:normAutofit fontScale="77500" lnSpcReduction="20000"/>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gn="ctr"/>
            <a:r>
              <a:rPr lang="en-US" dirty="0"/>
              <a:t>Statement of Commitment</a:t>
            </a:r>
          </a:p>
          <a:p>
            <a:pPr algn="ctr"/>
            <a:r>
              <a:rPr lang="en-US" dirty="0"/>
              <a:t>Summary </a:t>
            </a:r>
            <a:endParaRPr lang="en-AU" dirty="0"/>
          </a:p>
        </p:txBody>
      </p:sp>
      <p:pic>
        <p:nvPicPr>
          <p:cNvPr id="3" name="Picture 2" descr="A picture containing text, person, screenshot&#10;&#10;Description automatically generated">
            <a:extLst>
              <a:ext uri="{FF2B5EF4-FFF2-40B4-BE49-F238E27FC236}">
                <a16:creationId xmlns:a16="http://schemas.microsoft.com/office/drawing/2014/main" id="{B78AEEED-BCE0-B963-D318-4AD9FE2563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384" r="-2" b="18173"/>
          <a:stretch/>
        </p:blipFill>
        <p:spPr>
          <a:xfrm>
            <a:off x="-1" y="825910"/>
            <a:ext cx="5895061" cy="603208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2">
            <a:extLst>
              <a:ext uri="{FF2B5EF4-FFF2-40B4-BE49-F238E27FC236}">
                <a16:creationId xmlns:a16="http://schemas.microsoft.com/office/drawing/2014/main" id="{1B875459-4B3E-B41A-DC74-A1A2729F6F10}"/>
              </a:ext>
            </a:extLst>
          </p:cNvPr>
          <p:cNvSpPr txBox="1">
            <a:spLocks/>
          </p:cNvSpPr>
          <p:nvPr/>
        </p:nvSpPr>
        <p:spPr>
          <a:xfrm>
            <a:off x="5876281" y="1993851"/>
            <a:ext cx="5613396" cy="4321948"/>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US" sz="1600" dirty="0"/>
              <a:t>No matter what scenario you find yourself in as a carer, the Statement of Commitment provides a platform for you to understand what your roles, rights and responsibilities are, and what the roles of key stakeholders are within the context of your situation.</a:t>
            </a:r>
          </a:p>
          <a:p>
            <a:pPr>
              <a:lnSpc>
                <a:spcPct val="110000"/>
              </a:lnSpc>
            </a:pPr>
            <a:endParaRPr lang="en-US" sz="900" dirty="0"/>
          </a:p>
          <a:p>
            <a:pPr>
              <a:lnSpc>
                <a:spcPct val="110000"/>
              </a:lnSpc>
            </a:pPr>
            <a:r>
              <a:rPr lang="en-US" sz="1600" dirty="0"/>
              <a:t>This then allows you to approach advocacy in a way that relies on factual and considered information. It helps to take the emotion out of what can often complicate situations.</a:t>
            </a:r>
          </a:p>
          <a:p>
            <a:pPr>
              <a:lnSpc>
                <a:spcPct val="110000"/>
              </a:lnSpc>
            </a:pPr>
            <a:endParaRPr lang="en-US" sz="900" dirty="0"/>
          </a:p>
          <a:p>
            <a:pPr>
              <a:lnSpc>
                <a:spcPct val="110000"/>
              </a:lnSpc>
            </a:pPr>
            <a:r>
              <a:rPr lang="en-US" sz="1600" dirty="0"/>
              <a:t>The Statement of Commitment should be placed in your toolbox as carers and relied upon to help you navigate the Child Protection system.</a:t>
            </a:r>
          </a:p>
          <a:p>
            <a:pPr>
              <a:lnSpc>
                <a:spcPct val="110000"/>
              </a:lnSpc>
            </a:pPr>
            <a:endParaRPr lang="en-US" sz="900" dirty="0"/>
          </a:p>
          <a:p>
            <a:pPr>
              <a:lnSpc>
                <a:spcPct val="110000"/>
              </a:lnSpc>
            </a:pPr>
            <a:r>
              <a:rPr lang="en-US" sz="1600" dirty="0"/>
              <a:t>Remember, not all Stakeholders will be familiar with the Statement of Commitment, so you sharing your knowledge and experience of the Statement of Commitment with your care team, will help everyone to understand their roles, and experience a shared understanding and platform for discussion. </a:t>
            </a:r>
            <a:endParaRPr lang="en-AU" sz="1600" dirty="0"/>
          </a:p>
          <a:p>
            <a:pPr>
              <a:lnSpc>
                <a:spcPct val="110000"/>
              </a:lnSpc>
            </a:pPr>
            <a:endParaRPr lang="en-AU" sz="1600" dirty="0"/>
          </a:p>
        </p:txBody>
      </p:sp>
      <p:cxnSp>
        <p:nvCxnSpPr>
          <p:cNvPr id="7" name="Straight Connector 6">
            <a:extLst>
              <a:ext uri="{FF2B5EF4-FFF2-40B4-BE49-F238E27FC236}">
                <a16:creationId xmlns:a16="http://schemas.microsoft.com/office/drawing/2014/main" id="{087233F7-8952-9299-A394-AE99450FB210}"/>
              </a:ext>
            </a:extLst>
          </p:cNvPr>
          <p:cNvCxnSpPr>
            <a:cxnSpLocks/>
          </p:cNvCxnSpPr>
          <p:nvPr/>
        </p:nvCxnSpPr>
        <p:spPr>
          <a:xfrm>
            <a:off x="6382808" y="1795984"/>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7390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2DB3B4-FA4D-7F6D-FDAA-549BFE205CED}"/>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gn="l" defTabSz="914400">
              <a:lnSpc>
                <a:spcPct val="90000"/>
              </a:lnSpc>
            </a:pPr>
            <a:r>
              <a:rPr lang="en-US" sz="3400" b="1" dirty="0">
                <a:latin typeface="+mj-lt"/>
                <a:cs typeface="+mj-cs"/>
              </a:rPr>
              <a:t>Acknowledgement of Country</a:t>
            </a:r>
          </a:p>
        </p:txBody>
      </p:sp>
      <p:pic>
        <p:nvPicPr>
          <p:cNvPr id="5" name="Content Placeholder 4" descr="A colorful dart board&#10;&#10;Description automatically generated with low confidence">
            <a:extLst>
              <a:ext uri="{FF2B5EF4-FFF2-40B4-BE49-F238E27FC236}">
                <a16:creationId xmlns:a16="http://schemas.microsoft.com/office/drawing/2014/main" id="{05729FAA-93F9-A0DB-E693-294634212DC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b="-1"/>
          <a:stretch/>
        </p:blipFill>
        <p:spPr>
          <a:xfrm>
            <a:off x="5890437" y="635988"/>
            <a:ext cx="6300040" cy="62220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12" name="Straight Connector 11">
            <a:extLst>
              <a:ext uri="{FF2B5EF4-FFF2-40B4-BE49-F238E27FC236}">
                <a16:creationId xmlns:a16="http://schemas.microsoft.com/office/drawing/2014/main" id="{023A20DD-559E-D639-7CC6-A66A3C29BA6D}"/>
              </a:ext>
            </a:extLst>
          </p:cNvPr>
          <p:cNvCxnSpPr>
            <a:cxnSpLocks/>
          </p:cNvCxnSpPr>
          <p:nvPr/>
        </p:nvCxnSpPr>
        <p:spPr>
          <a:xfrm>
            <a:off x="827582" y="4549016"/>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1613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FFF1CE4D-1829-DE4C-D8E4-2D6D6045362E}"/>
              </a:ext>
            </a:extLst>
          </p:cNvPr>
          <p:cNvSpPr/>
          <p:nvPr/>
        </p:nvSpPr>
        <p:spPr>
          <a:xfrm flipH="1">
            <a:off x="5847905" y="640080"/>
            <a:ext cx="6344093" cy="6217920"/>
          </a:xfrm>
          <a:prstGeom prst="homePlate">
            <a:avLst>
              <a:gd name="adj" fmla="val 8766"/>
            </a:avLst>
          </a:prstGeom>
          <a:blipFill dpi="0" rotWithShape="0">
            <a:blip r:embed="rId2" cstate="email">
              <a:alphaModFix amt="96000"/>
              <a:duotone>
                <a:schemeClr val="accent2">
                  <a:shade val="45000"/>
                  <a:satMod val="135000"/>
                </a:schemeClr>
                <a:prstClr val="white"/>
              </a:duotone>
              <a:extLst>
                <a:ext uri="{28A0092B-C50C-407E-A947-70E740481C1C}">
                  <a14:useLocalDpi xmlns:a14="http://schemas.microsoft.com/office/drawing/2010/main"/>
                </a:ext>
              </a:extLst>
            </a:blip>
            <a:srcRect/>
            <a:stretch>
              <a:fillRect l="180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A5D5D87-D4FE-BB9D-30A7-D37C29A2C886}"/>
              </a:ext>
            </a:extLst>
          </p:cNvPr>
          <p:cNvSpPr txBox="1">
            <a:spLocks/>
          </p:cNvSpPr>
          <p:nvPr/>
        </p:nvSpPr>
        <p:spPr>
          <a:xfrm>
            <a:off x="890338" y="640080"/>
            <a:ext cx="3734014" cy="356616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sz="5400" b="1" dirty="0">
                <a:latin typeface="+mj-lt"/>
                <a:cs typeface="+mj-cs"/>
              </a:rPr>
              <a:t>Human Rights Act 2019</a:t>
            </a:r>
          </a:p>
        </p:txBody>
      </p:sp>
      <p:cxnSp>
        <p:nvCxnSpPr>
          <p:cNvPr id="4" name="Straight Connector 3">
            <a:extLst>
              <a:ext uri="{FF2B5EF4-FFF2-40B4-BE49-F238E27FC236}">
                <a16:creationId xmlns:a16="http://schemas.microsoft.com/office/drawing/2014/main" id="{77088E4D-A7D8-92D2-2D62-4FF78C1DB3F5}"/>
              </a:ext>
            </a:extLst>
          </p:cNvPr>
          <p:cNvCxnSpPr>
            <a:cxnSpLocks/>
          </p:cNvCxnSpPr>
          <p:nvPr/>
        </p:nvCxnSpPr>
        <p:spPr>
          <a:xfrm>
            <a:off x="827582" y="4549016"/>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7906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BB08-879E-9BB8-27BF-733202AA799A}"/>
              </a:ext>
            </a:extLst>
          </p:cNvPr>
          <p:cNvSpPr txBox="1">
            <a:spLocks/>
          </p:cNvSpPr>
          <p:nvPr/>
        </p:nvSpPr>
        <p:spPr>
          <a:xfrm>
            <a:off x="2951545" y="861831"/>
            <a:ext cx="6288909" cy="1179576"/>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600" i="1" dirty="0"/>
              <a:t>Human Rights Act 2019</a:t>
            </a:r>
            <a:endParaRPr lang="en-AU" sz="3600" i="1" dirty="0"/>
          </a:p>
        </p:txBody>
      </p:sp>
      <p:graphicFrame>
        <p:nvGraphicFramePr>
          <p:cNvPr id="3" name="Content Placeholder 2">
            <a:extLst>
              <a:ext uri="{FF2B5EF4-FFF2-40B4-BE49-F238E27FC236}">
                <a16:creationId xmlns:a16="http://schemas.microsoft.com/office/drawing/2014/main" id="{C161D4FB-97B2-1502-9921-581B3C29ECD0}"/>
              </a:ext>
            </a:extLst>
          </p:cNvPr>
          <p:cNvGraphicFramePr>
            <a:graphicFrameLocks/>
          </p:cNvGraphicFramePr>
          <p:nvPr>
            <p:extLst>
              <p:ext uri="{D42A27DB-BD31-4B8C-83A1-F6EECF244321}">
                <p14:modId xmlns:p14="http://schemas.microsoft.com/office/powerpoint/2010/main" val="2451544952"/>
              </p:ext>
            </p:extLst>
          </p:nvPr>
        </p:nvGraphicFramePr>
        <p:xfrm>
          <a:off x="4133931" y="2247499"/>
          <a:ext cx="7491141" cy="406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 sunburst chart&#10;&#10;Description automatically generated">
            <a:extLst>
              <a:ext uri="{FF2B5EF4-FFF2-40B4-BE49-F238E27FC236}">
                <a16:creationId xmlns:a16="http://schemas.microsoft.com/office/drawing/2014/main" id="{C5386B2E-A4E0-7395-41A1-45FBB4589298}"/>
              </a:ext>
            </a:extLst>
          </p:cNvPr>
          <p:cNvPicPr>
            <a:picLocks noChangeAspect="1"/>
          </p:cNvPicPr>
          <p:nvPr/>
        </p:nvPicPr>
        <p:blipFill>
          <a:blip r:embed="rId7"/>
          <a:stretch>
            <a:fillRect/>
          </a:stretch>
        </p:blipFill>
        <p:spPr>
          <a:xfrm>
            <a:off x="686312" y="2247499"/>
            <a:ext cx="2761308" cy="2761308"/>
          </a:xfrm>
          <a:prstGeom prst="rect">
            <a:avLst/>
          </a:prstGeom>
        </p:spPr>
      </p:pic>
      <p:cxnSp>
        <p:nvCxnSpPr>
          <p:cNvPr id="5" name="Straight Connector 4">
            <a:extLst>
              <a:ext uri="{FF2B5EF4-FFF2-40B4-BE49-F238E27FC236}">
                <a16:creationId xmlns:a16="http://schemas.microsoft.com/office/drawing/2014/main" id="{DAF5260E-6A37-86C4-6FB8-7DA88651EEE0}"/>
              </a:ext>
            </a:extLst>
          </p:cNvPr>
          <p:cNvCxnSpPr>
            <a:cxnSpLocks/>
          </p:cNvCxnSpPr>
          <p:nvPr/>
        </p:nvCxnSpPr>
        <p:spPr>
          <a:xfrm>
            <a:off x="452284" y="1835313"/>
            <a:ext cx="1083141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7133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A5C4CD0-881A-B55F-95F5-8CF9670C6461}"/>
              </a:ext>
            </a:extLst>
          </p:cNvPr>
          <p:cNvSpPr txBox="1">
            <a:spLocks/>
          </p:cNvSpPr>
          <p:nvPr/>
        </p:nvSpPr>
        <p:spPr>
          <a:xfrm>
            <a:off x="402897" y="2106579"/>
            <a:ext cx="10970804" cy="2366667"/>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indent="-450850"/>
            <a:r>
              <a:rPr lang="en-US" sz="2000" dirty="0"/>
              <a:t>To protect and promote human rights </a:t>
            </a:r>
          </a:p>
          <a:p>
            <a:pPr marL="450850" indent="-450850"/>
            <a:r>
              <a:rPr lang="en-US" sz="2000" dirty="0"/>
              <a:t>To help build a culture in the Queensland public sector that respects and promotes human rights; and </a:t>
            </a:r>
          </a:p>
          <a:p>
            <a:pPr marL="450850" indent="-450850"/>
            <a:r>
              <a:rPr lang="en-US" sz="2000" dirty="0"/>
              <a:t>To help promote a dialogue about the nature, meaning and scope of human rights. </a:t>
            </a:r>
          </a:p>
          <a:p>
            <a:pPr marL="450850" indent="-450850"/>
            <a:endParaRPr lang="en-US" sz="2000" dirty="0"/>
          </a:p>
          <a:p>
            <a:endParaRPr lang="en-AU" sz="2000" dirty="0"/>
          </a:p>
        </p:txBody>
      </p:sp>
      <p:pic>
        <p:nvPicPr>
          <p:cNvPr id="3" name="Picture 2" descr="Graphical user interface, text&#10;&#10;Description automatically generated">
            <a:extLst>
              <a:ext uri="{FF2B5EF4-FFF2-40B4-BE49-F238E27FC236}">
                <a16:creationId xmlns:a16="http://schemas.microsoft.com/office/drawing/2014/main" id="{635D9A04-BB5D-CF0B-B50B-F92A2350413F}"/>
              </a:ext>
            </a:extLst>
          </p:cNvPr>
          <p:cNvPicPr>
            <a:picLocks noChangeAspect="1"/>
          </p:cNvPicPr>
          <p:nvPr/>
        </p:nvPicPr>
        <p:blipFill>
          <a:blip r:embed="rId2"/>
          <a:stretch>
            <a:fillRect/>
          </a:stretch>
        </p:blipFill>
        <p:spPr>
          <a:xfrm>
            <a:off x="6263152" y="4121238"/>
            <a:ext cx="5356356" cy="1803954"/>
          </a:xfrm>
          <a:prstGeom prst="rect">
            <a:avLst/>
          </a:prstGeom>
        </p:spPr>
      </p:pic>
      <p:sp>
        <p:nvSpPr>
          <p:cNvPr id="4" name="TextBox 3">
            <a:extLst>
              <a:ext uri="{FF2B5EF4-FFF2-40B4-BE49-F238E27FC236}">
                <a16:creationId xmlns:a16="http://schemas.microsoft.com/office/drawing/2014/main" id="{633D7ADA-65F4-9630-27BB-1C86538CD24B}"/>
              </a:ext>
            </a:extLst>
          </p:cNvPr>
          <p:cNvSpPr txBox="1"/>
          <p:nvPr/>
        </p:nvSpPr>
        <p:spPr>
          <a:xfrm>
            <a:off x="729583" y="915490"/>
            <a:ext cx="8465664" cy="769441"/>
          </a:xfrm>
          <a:prstGeom prst="rect">
            <a:avLst/>
          </a:prstGeom>
          <a:noFill/>
        </p:spPr>
        <p:txBody>
          <a:bodyPr wrap="square">
            <a:spAutoFit/>
          </a:bodyPr>
          <a:lstStyle/>
          <a:p>
            <a:r>
              <a:rPr lang="en-US" sz="4400" b="1" dirty="0"/>
              <a:t>The main objectives </a:t>
            </a:r>
            <a:endParaRPr lang="en-AU" sz="4400" b="1" dirty="0"/>
          </a:p>
        </p:txBody>
      </p:sp>
      <p:cxnSp>
        <p:nvCxnSpPr>
          <p:cNvPr id="5" name="Straight Connector 4">
            <a:extLst>
              <a:ext uri="{FF2B5EF4-FFF2-40B4-BE49-F238E27FC236}">
                <a16:creationId xmlns:a16="http://schemas.microsoft.com/office/drawing/2014/main" id="{8B642124-8554-3877-DB8D-8CD9BC8BD827}"/>
              </a:ext>
            </a:extLst>
          </p:cNvPr>
          <p:cNvCxnSpPr>
            <a:cxnSpLocks/>
          </p:cNvCxnSpPr>
          <p:nvPr/>
        </p:nvCxnSpPr>
        <p:spPr>
          <a:xfrm>
            <a:off x="508035" y="1825480"/>
            <a:ext cx="567154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B253ACF8-9EB0-4ABE-34A3-233424992E35}"/>
              </a:ext>
            </a:extLst>
          </p:cNvPr>
          <p:cNvSpPr txBox="1"/>
          <p:nvPr/>
        </p:nvSpPr>
        <p:spPr>
          <a:xfrm>
            <a:off x="486473" y="4194434"/>
            <a:ext cx="5693103" cy="132343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Act binds all persons and applies to:</a:t>
            </a:r>
          </a:p>
          <a:p>
            <a:pPr marL="628650" indent="-450850">
              <a:buFont typeface="Arial" panose="020B0604020202020204" pitchFamily="34" charset="0"/>
              <a:buChar char="•"/>
            </a:pPr>
            <a:r>
              <a:rPr lang="en-US" sz="2000" dirty="0">
                <a:latin typeface="Arial" panose="020B0604020202020204" pitchFamily="34" charset="0"/>
                <a:cs typeface="Arial" panose="020B0604020202020204" pitchFamily="34" charset="0"/>
              </a:rPr>
              <a:t>Public entities;</a:t>
            </a:r>
          </a:p>
          <a:p>
            <a:pPr marL="628650" indent="-450850">
              <a:buFont typeface="Arial" panose="020B0604020202020204" pitchFamily="34" charset="0"/>
              <a:buChar char="•"/>
            </a:pPr>
            <a:r>
              <a:rPr lang="en-US" sz="2000" dirty="0">
                <a:latin typeface="Arial" panose="020B0604020202020204" pitchFamily="34" charset="0"/>
                <a:cs typeface="Arial" panose="020B0604020202020204" pitchFamily="34" charset="0"/>
              </a:rPr>
              <a:t>Courts and tribunals; and </a:t>
            </a:r>
          </a:p>
          <a:p>
            <a:pPr marL="628650" indent="-450850">
              <a:buFont typeface="Arial" panose="020B0604020202020204" pitchFamily="34" charset="0"/>
              <a:buChar char="•"/>
            </a:pPr>
            <a:r>
              <a:rPr lang="en-US" sz="2000" dirty="0">
                <a:latin typeface="Arial" panose="020B0604020202020204" pitchFamily="34" charset="0"/>
                <a:cs typeface="Arial" panose="020B0604020202020204" pitchFamily="34" charset="0"/>
              </a:rPr>
              <a:t>Queensland Parliament. </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17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0431-FF29-5B93-2A49-722655D4BC17}"/>
              </a:ext>
            </a:extLst>
          </p:cNvPr>
          <p:cNvSpPr txBox="1">
            <a:spLocks/>
          </p:cNvSpPr>
          <p:nvPr/>
        </p:nvSpPr>
        <p:spPr>
          <a:xfrm>
            <a:off x="645203" y="1162792"/>
            <a:ext cx="6315816" cy="1481328"/>
          </a:xfrm>
          <a:prstGeom prst="rect">
            <a:avLst/>
          </a:prstGeom>
        </p:spPr>
        <p:txBody>
          <a:bodyPr anchor="b">
            <a:normAutofit fontScale="97500" lnSpcReduction="10000"/>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a:t>What rights are protected in the Qld </a:t>
            </a:r>
            <a:r>
              <a:rPr lang="en-US" sz="3600" i="1"/>
              <a:t>Human Rights Act 2019 </a:t>
            </a:r>
            <a:endParaRPr lang="en-AU" sz="3600" i="1" dirty="0"/>
          </a:p>
        </p:txBody>
      </p:sp>
      <p:sp>
        <p:nvSpPr>
          <p:cNvPr id="3" name="Content Placeholder 2">
            <a:extLst>
              <a:ext uri="{FF2B5EF4-FFF2-40B4-BE49-F238E27FC236}">
                <a16:creationId xmlns:a16="http://schemas.microsoft.com/office/drawing/2014/main" id="{5DAA24D3-70A6-4771-5CEF-78807DCA08E9}"/>
              </a:ext>
            </a:extLst>
          </p:cNvPr>
          <p:cNvSpPr txBox="1">
            <a:spLocks/>
          </p:cNvSpPr>
          <p:nvPr/>
        </p:nvSpPr>
        <p:spPr>
          <a:xfrm>
            <a:off x="645203" y="3461863"/>
            <a:ext cx="4818888" cy="2435192"/>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buFont typeface="Arial"/>
              <a:buNone/>
            </a:pPr>
            <a:r>
              <a:rPr lang="en-US" sz="2200"/>
              <a:t>There are 23 Human Rights that are protected as per the Human Rights Act 2019 section 15 to section 37 </a:t>
            </a:r>
          </a:p>
          <a:p>
            <a:pPr marL="0" indent="0" fontAlgn="t">
              <a:buFont typeface="Arial"/>
              <a:buNone/>
            </a:pPr>
            <a:endParaRPr lang="en-US" sz="2200" dirty="0"/>
          </a:p>
        </p:txBody>
      </p:sp>
      <p:pic>
        <p:nvPicPr>
          <p:cNvPr id="4" name="Picture 3">
            <a:extLst>
              <a:ext uri="{FF2B5EF4-FFF2-40B4-BE49-F238E27FC236}">
                <a16:creationId xmlns:a16="http://schemas.microsoft.com/office/drawing/2014/main" id="{3EE90A80-6A87-2388-A862-CF647475DE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3904" y="2045359"/>
            <a:ext cx="4011736" cy="4011736"/>
          </a:xfrm>
          <a:prstGeom prst="rect">
            <a:avLst/>
          </a:prstGeom>
        </p:spPr>
      </p:pic>
      <p:cxnSp>
        <p:nvCxnSpPr>
          <p:cNvPr id="7" name="Straight Connector 6">
            <a:extLst>
              <a:ext uri="{FF2B5EF4-FFF2-40B4-BE49-F238E27FC236}">
                <a16:creationId xmlns:a16="http://schemas.microsoft.com/office/drawing/2014/main" id="{65C03659-AD81-2704-F667-177EC3E7D16E}"/>
              </a:ext>
            </a:extLst>
          </p:cNvPr>
          <p:cNvCxnSpPr>
            <a:cxnSpLocks/>
          </p:cNvCxnSpPr>
          <p:nvPr/>
        </p:nvCxnSpPr>
        <p:spPr>
          <a:xfrm>
            <a:off x="827582" y="3015184"/>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38192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1E40-0089-CDA6-E05F-1FA2E4CB77F1}"/>
              </a:ext>
            </a:extLst>
          </p:cNvPr>
          <p:cNvSpPr txBox="1">
            <a:spLocks/>
          </p:cNvSpPr>
          <p:nvPr/>
        </p:nvSpPr>
        <p:spPr>
          <a:xfrm>
            <a:off x="5669280" y="640080"/>
            <a:ext cx="4818888" cy="1295428"/>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dirty="0"/>
              <a:t>Public Entities – what are they?</a:t>
            </a:r>
            <a:endParaRPr lang="en-AU" sz="3600" dirty="0"/>
          </a:p>
        </p:txBody>
      </p:sp>
      <p:pic>
        <p:nvPicPr>
          <p:cNvPr id="3" name="Picture 2" descr="A picture containing text, clipart&#10;&#10;Description automatically generated">
            <a:extLst>
              <a:ext uri="{FF2B5EF4-FFF2-40B4-BE49-F238E27FC236}">
                <a16:creationId xmlns:a16="http://schemas.microsoft.com/office/drawing/2014/main" id="{0A5A99CE-3B93-66FF-1E3D-4516A12C5451}"/>
              </a:ext>
            </a:extLst>
          </p:cNvPr>
          <p:cNvPicPr>
            <a:picLocks noChangeAspect="1"/>
          </p:cNvPicPr>
          <p:nvPr/>
        </p:nvPicPr>
        <p:blipFill>
          <a:blip r:embed="rId2"/>
          <a:stretch>
            <a:fillRect/>
          </a:stretch>
        </p:blipFill>
        <p:spPr>
          <a:xfrm>
            <a:off x="574989" y="1551471"/>
            <a:ext cx="4305621" cy="4305621"/>
          </a:xfrm>
          <a:prstGeom prst="rect">
            <a:avLst/>
          </a:prstGeom>
        </p:spPr>
      </p:pic>
      <p:sp>
        <p:nvSpPr>
          <p:cNvPr id="4" name="Content Placeholder 2">
            <a:extLst>
              <a:ext uri="{FF2B5EF4-FFF2-40B4-BE49-F238E27FC236}">
                <a16:creationId xmlns:a16="http://schemas.microsoft.com/office/drawing/2014/main" id="{DB73FB7C-886B-C032-830F-2E953D073EF4}"/>
              </a:ext>
            </a:extLst>
          </p:cNvPr>
          <p:cNvSpPr txBox="1">
            <a:spLocks/>
          </p:cNvSpPr>
          <p:nvPr/>
        </p:nvSpPr>
        <p:spPr>
          <a:xfrm>
            <a:off x="5669280" y="2198398"/>
            <a:ext cx="6035040" cy="4389252"/>
          </a:xfrm>
          <a:prstGeom prst="rect">
            <a:avLst/>
          </a:prstGeom>
        </p:spPr>
        <p:txBody>
          <a:bodyPr anchor="t">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a:buNone/>
            </a:pPr>
            <a:r>
              <a:rPr lang="en-US" sz="1600" dirty="0"/>
              <a:t>There are two types of public entities:</a:t>
            </a:r>
          </a:p>
          <a:p>
            <a:pPr marL="0" indent="0">
              <a:lnSpc>
                <a:spcPct val="110000"/>
              </a:lnSpc>
              <a:buFont typeface="Arial"/>
              <a:buNone/>
            </a:pPr>
            <a:endParaRPr lang="en-US" sz="1000" dirty="0"/>
          </a:p>
          <a:p>
            <a:pPr marL="0" indent="0">
              <a:lnSpc>
                <a:spcPct val="110000"/>
              </a:lnSpc>
              <a:buFont typeface="Arial"/>
              <a:buNone/>
            </a:pPr>
            <a:r>
              <a:rPr lang="en-US" sz="1600" b="1" dirty="0"/>
              <a:t>Core public entities </a:t>
            </a:r>
            <a:r>
              <a:rPr lang="en-US" sz="1600" dirty="0"/>
              <a:t>are those that are considered public entities at all times, regardless of the functions they are performing i.e., a State government department, a public service employee and a Minister.</a:t>
            </a:r>
          </a:p>
          <a:p>
            <a:pPr marL="0" indent="0">
              <a:lnSpc>
                <a:spcPct val="110000"/>
              </a:lnSpc>
              <a:buFont typeface="Arial"/>
              <a:buNone/>
            </a:pPr>
            <a:endParaRPr lang="en-US" sz="1000" dirty="0"/>
          </a:p>
          <a:p>
            <a:pPr marL="0" indent="0">
              <a:lnSpc>
                <a:spcPct val="110000"/>
              </a:lnSpc>
              <a:buFont typeface="Arial"/>
              <a:buNone/>
            </a:pPr>
            <a:r>
              <a:rPr lang="en-US" sz="1600" b="1" dirty="0"/>
              <a:t>Functional public entities </a:t>
            </a:r>
            <a:r>
              <a:rPr lang="en-US" sz="1600" dirty="0"/>
              <a:t>are those that are only considered entities when they are performing certain functions. The introduction of functional public entities reflects the modern operation of the government, where non-government entities, including non-government organisations, private companies and government owned corporations are engaged in various ways to deliver services to the public on behalf of the government or another public entity i.e., a private company managing a prison, a non-government organisation providing a public housing service.</a:t>
            </a:r>
          </a:p>
          <a:p>
            <a:pPr>
              <a:lnSpc>
                <a:spcPct val="110000"/>
              </a:lnSpc>
            </a:pPr>
            <a:endParaRPr lang="en-AU" sz="1600" dirty="0"/>
          </a:p>
        </p:txBody>
      </p:sp>
      <p:cxnSp>
        <p:nvCxnSpPr>
          <p:cNvPr id="5" name="Straight Connector 4">
            <a:extLst>
              <a:ext uri="{FF2B5EF4-FFF2-40B4-BE49-F238E27FC236}">
                <a16:creationId xmlns:a16="http://schemas.microsoft.com/office/drawing/2014/main" id="{67D3B768-C1C3-4E89-01C9-90575676DC61}"/>
              </a:ext>
            </a:extLst>
          </p:cNvPr>
          <p:cNvCxnSpPr>
            <a:cxnSpLocks/>
          </p:cNvCxnSpPr>
          <p:nvPr/>
        </p:nvCxnSpPr>
        <p:spPr>
          <a:xfrm>
            <a:off x="5753544" y="2090951"/>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0045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98CF-CE36-975B-92B5-CF7E29168171}"/>
              </a:ext>
            </a:extLst>
          </p:cNvPr>
          <p:cNvSpPr txBox="1">
            <a:spLocks/>
          </p:cNvSpPr>
          <p:nvPr/>
        </p:nvSpPr>
        <p:spPr>
          <a:xfrm>
            <a:off x="309245" y="498369"/>
            <a:ext cx="11047013" cy="1065003"/>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gn="ctr"/>
            <a:r>
              <a:rPr lang="en-US" dirty="0"/>
              <a:t>Carer responsibilities </a:t>
            </a:r>
            <a:endParaRPr lang="en-AU" dirty="0"/>
          </a:p>
        </p:txBody>
      </p:sp>
      <p:sp>
        <p:nvSpPr>
          <p:cNvPr id="3" name="Content Placeholder 2">
            <a:extLst>
              <a:ext uri="{FF2B5EF4-FFF2-40B4-BE49-F238E27FC236}">
                <a16:creationId xmlns:a16="http://schemas.microsoft.com/office/drawing/2014/main" id="{5E003530-C384-1BC8-A7DE-52A255F3ABAA}"/>
              </a:ext>
            </a:extLst>
          </p:cNvPr>
          <p:cNvSpPr txBox="1">
            <a:spLocks/>
          </p:cNvSpPr>
          <p:nvPr/>
        </p:nvSpPr>
        <p:spPr>
          <a:xfrm>
            <a:off x="4814514" y="2651309"/>
            <a:ext cx="6713552" cy="2923272"/>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t>As functional entities, carers have a responsibility to ensure that a child or young person’s human rights are being upheld. </a:t>
            </a:r>
          </a:p>
          <a:p>
            <a:pPr marL="0" indent="0">
              <a:buFont typeface="Arial"/>
              <a:buNone/>
            </a:pPr>
            <a:endParaRPr lang="en-US" sz="2000" dirty="0"/>
          </a:p>
          <a:p>
            <a:pPr marL="0" indent="0">
              <a:buFont typeface="Arial"/>
              <a:buNone/>
            </a:pPr>
            <a:r>
              <a:rPr lang="en-US" sz="2000" dirty="0"/>
              <a:t>When a carer is meeting the Statement of Standards and Charter of Rights for a child or young person in their care, they are effectively meeting their responsibilities under the </a:t>
            </a:r>
            <a:r>
              <a:rPr lang="en-US" sz="2000" i="1" dirty="0"/>
              <a:t>Human Rights Act 2019 </a:t>
            </a:r>
            <a:r>
              <a:rPr lang="en-US" sz="2000" dirty="0"/>
              <a:t>to the child or young person.  </a:t>
            </a:r>
            <a:endParaRPr lang="en-AU" sz="2000" dirty="0"/>
          </a:p>
          <a:p>
            <a:endParaRPr lang="en-AU" sz="2000" dirty="0"/>
          </a:p>
        </p:txBody>
      </p:sp>
      <p:pic>
        <p:nvPicPr>
          <p:cNvPr id="4" name="Picture 3" descr="A picture containing letter&#10;&#10;Description automatically generated">
            <a:extLst>
              <a:ext uri="{FF2B5EF4-FFF2-40B4-BE49-F238E27FC236}">
                <a16:creationId xmlns:a16="http://schemas.microsoft.com/office/drawing/2014/main" id="{4A541749-2883-EC88-7EC5-B559FC9CC7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479" y="2700008"/>
            <a:ext cx="3655023" cy="2825874"/>
          </a:xfrm>
          <a:prstGeom prst="rect">
            <a:avLst/>
          </a:prstGeom>
        </p:spPr>
      </p:pic>
      <p:cxnSp>
        <p:nvCxnSpPr>
          <p:cNvPr id="5" name="Straight Connector 4">
            <a:extLst>
              <a:ext uri="{FF2B5EF4-FFF2-40B4-BE49-F238E27FC236}">
                <a16:creationId xmlns:a16="http://schemas.microsoft.com/office/drawing/2014/main" id="{1ACD35C2-DD19-FB47-ABA1-CD4FF890E01C}"/>
              </a:ext>
            </a:extLst>
          </p:cNvPr>
          <p:cNvCxnSpPr>
            <a:cxnSpLocks/>
          </p:cNvCxnSpPr>
          <p:nvPr/>
        </p:nvCxnSpPr>
        <p:spPr>
          <a:xfrm flipV="1">
            <a:off x="673479" y="1799347"/>
            <a:ext cx="10682779" cy="6513"/>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7509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5CD7-580F-7F96-38A2-B755C67173BC}"/>
              </a:ext>
            </a:extLst>
          </p:cNvPr>
          <p:cNvSpPr txBox="1">
            <a:spLocks/>
          </p:cNvSpPr>
          <p:nvPr/>
        </p:nvSpPr>
        <p:spPr>
          <a:xfrm>
            <a:off x="630936" y="640080"/>
            <a:ext cx="4818888" cy="1481328"/>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a:t>Activity </a:t>
            </a:r>
            <a:endParaRPr lang="en-AU" dirty="0"/>
          </a:p>
        </p:txBody>
      </p:sp>
      <p:sp>
        <p:nvSpPr>
          <p:cNvPr id="3" name="Content Placeholder 2">
            <a:extLst>
              <a:ext uri="{FF2B5EF4-FFF2-40B4-BE49-F238E27FC236}">
                <a16:creationId xmlns:a16="http://schemas.microsoft.com/office/drawing/2014/main" id="{B5F61160-4B69-DC74-9F81-88E78367544A}"/>
              </a:ext>
            </a:extLst>
          </p:cNvPr>
          <p:cNvSpPr txBox="1">
            <a:spLocks/>
          </p:cNvSpPr>
          <p:nvPr/>
        </p:nvSpPr>
        <p:spPr>
          <a:xfrm>
            <a:off x="630936" y="2660904"/>
            <a:ext cx="5073178" cy="3547872"/>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US" sz="2000"/>
              <a:t>You will be provided with a list of the Rights as outlined in the </a:t>
            </a:r>
            <a:r>
              <a:rPr lang="en-US" sz="2000" i="1"/>
              <a:t>Human Rights Act 2019 </a:t>
            </a:r>
            <a:r>
              <a:rPr lang="en-US" sz="2000"/>
              <a:t>which provide detail about what each right means.</a:t>
            </a:r>
          </a:p>
          <a:p>
            <a:pPr marL="0" indent="0">
              <a:lnSpc>
                <a:spcPct val="90000"/>
              </a:lnSpc>
              <a:buFont typeface="Arial"/>
              <a:buNone/>
            </a:pPr>
            <a:endParaRPr lang="en-US" sz="1400"/>
          </a:p>
          <a:p>
            <a:pPr marL="0" indent="0">
              <a:lnSpc>
                <a:spcPct val="90000"/>
              </a:lnSpc>
              <a:buFont typeface="Arial"/>
              <a:buNone/>
            </a:pPr>
            <a:r>
              <a:rPr lang="en-US" sz="2000"/>
              <a:t>You will also be provided with a list of the Statement of Standards and Charter of Rights. </a:t>
            </a:r>
          </a:p>
          <a:p>
            <a:pPr marL="0" indent="0">
              <a:lnSpc>
                <a:spcPct val="90000"/>
              </a:lnSpc>
              <a:buFont typeface="Arial"/>
              <a:buNone/>
            </a:pPr>
            <a:endParaRPr lang="en-US" sz="1400"/>
          </a:p>
          <a:p>
            <a:pPr marL="0" indent="0">
              <a:lnSpc>
                <a:spcPct val="90000"/>
              </a:lnSpc>
              <a:buFont typeface="Arial"/>
              <a:buNone/>
            </a:pPr>
            <a:r>
              <a:rPr lang="en-US" sz="2000"/>
              <a:t>Now let's explore some scenarios in small groups …</a:t>
            </a:r>
            <a:endParaRPr lang="en-AU" sz="2000" dirty="0"/>
          </a:p>
        </p:txBody>
      </p:sp>
      <p:pic>
        <p:nvPicPr>
          <p:cNvPr id="4" name="Picture 2" descr="Bulbs, Lightbulb, Idea, Think, Laptop, Work, Training">
            <a:extLst>
              <a:ext uri="{FF2B5EF4-FFF2-40B4-BE49-F238E27FC236}">
                <a16:creationId xmlns:a16="http://schemas.microsoft.com/office/drawing/2014/main" id="{46408BD3-1DF9-7995-95AE-3A195B23AD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099048" y="1607069"/>
            <a:ext cx="5458968" cy="36438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0FAC7984-CEB5-7196-70C3-3A8D5156347F}"/>
              </a:ext>
            </a:extLst>
          </p:cNvPr>
          <p:cNvCxnSpPr>
            <a:cxnSpLocks/>
          </p:cNvCxnSpPr>
          <p:nvPr/>
        </p:nvCxnSpPr>
        <p:spPr>
          <a:xfrm>
            <a:off x="630936" y="2287596"/>
            <a:ext cx="4818888"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1331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8DEC-8173-F830-39F7-513CE9751723}"/>
              </a:ext>
            </a:extLst>
          </p:cNvPr>
          <p:cNvSpPr txBox="1">
            <a:spLocks/>
          </p:cNvSpPr>
          <p:nvPr/>
        </p:nvSpPr>
        <p:spPr>
          <a:xfrm>
            <a:off x="640080" y="329184"/>
            <a:ext cx="6894576" cy="1783080"/>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a:t>Care team approach </a:t>
            </a:r>
            <a:endParaRPr lang="en-AU" dirty="0"/>
          </a:p>
        </p:txBody>
      </p:sp>
      <p:sp>
        <p:nvSpPr>
          <p:cNvPr id="3" name="Content Placeholder 2">
            <a:extLst>
              <a:ext uri="{FF2B5EF4-FFF2-40B4-BE49-F238E27FC236}">
                <a16:creationId xmlns:a16="http://schemas.microsoft.com/office/drawing/2014/main" id="{7DCDCE82-FDC7-2C97-8A4C-7F47E9BFB6D7}"/>
              </a:ext>
            </a:extLst>
          </p:cNvPr>
          <p:cNvSpPr txBox="1">
            <a:spLocks/>
          </p:cNvSpPr>
          <p:nvPr/>
        </p:nvSpPr>
        <p:spPr>
          <a:xfrm>
            <a:off x="640080" y="2706624"/>
            <a:ext cx="6212896" cy="3483864"/>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988" indent="-534988">
              <a:lnSpc>
                <a:spcPct val="110000"/>
              </a:lnSpc>
            </a:pPr>
            <a:r>
              <a:rPr lang="en-AU" sz="2000"/>
              <a:t>Carers cannot meet the Statement of Standards and Charter of Rights in isolation, it takes a care team approach.</a:t>
            </a:r>
          </a:p>
          <a:p>
            <a:pPr marL="534988" indent="-534988">
              <a:lnSpc>
                <a:spcPct val="110000"/>
              </a:lnSpc>
            </a:pPr>
            <a:endParaRPr lang="en-AU" sz="1100"/>
          </a:p>
          <a:p>
            <a:pPr marL="534988" indent="-534988">
              <a:lnSpc>
                <a:spcPct val="110000"/>
              </a:lnSpc>
            </a:pPr>
            <a:r>
              <a:rPr lang="en-AU" sz="2000"/>
              <a:t>Therefore, to meet the Human Rights for children and young people, it also takes a care team approach. </a:t>
            </a:r>
          </a:p>
          <a:p>
            <a:pPr marL="534988" indent="-534988">
              <a:lnSpc>
                <a:spcPct val="110000"/>
              </a:lnSpc>
            </a:pPr>
            <a:endParaRPr lang="en-AU" sz="1200"/>
          </a:p>
          <a:p>
            <a:pPr marL="534988" indent="-534988">
              <a:lnSpc>
                <a:spcPct val="110000"/>
              </a:lnSpc>
            </a:pPr>
            <a:r>
              <a:rPr lang="en-AU" sz="2000"/>
              <a:t>Whilst carers have responsibilities to meet a child or young person’s human rights as functional public entities, Child Safety also play a role in meeting a child’s human rights as core entities.  </a:t>
            </a:r>
          </a:p>
          <a:p>
            <a:pPr marL="534988" indent="-534988">
              <a:lnSpc>
                <a:spcPct val="110000"/>
              </a:lnSpc>
            </a:pPr>
            <a:endParaRPr lang="en-AU" sz="2000"/>
          </a:p>
          <a:p>
            <a:pPr>
              <a:lnSpc>
                <a:spcPct val="110000"/>
              </a:lnSpc>
            </a:pPr>
            <a:endParaRPr lang="en-AU" sz="2000" dirty="0"/>
          </a:p>
        </p:txBody>
      </p:sp>
      <p:pic>
        <p:nvPicPr>
          <p:cNvPr id="4" name="Picture 3">
            <a:extLst>
              <a:ext uri="{FF2B5EF4-FFF2-40B4-BE49-F238E27FC236}">
                <a16:creationId xmlns:a16="http://schemas.microsoft.com/office/drawing/2014/main" id="{B2EA3B3E-F738-F4CF-A0F1-E2ECBBF77B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93608" y="1132599"/>
            <a:ext cx="3208058" cy="271451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C903E73D-7479-12C3-F2B9-E998C4BFE1A9}"/>
              </a:ext>
            </a:extLst>
          </p:cNvPr>
          <p:cNvPicPr>
            <a:picLocks noChangeAspect="1"/>
          </p:cNvPicPr>
          <p:nvPr/>
        </p:nvPicPr>
        <p:blipFill>
          <a:blip r:embed="rId3"/>
          <a:stretch>
            <a:fillRect/>
          </a:stretch>
        </p:blipFill>
        <p:spPr>
          <a:xfrm>
            <a:off x="7863840" y="4368144"/>
            <a:ext cx="3995928" cy="1598370"/>
          </a:xfrm>
          <a:prstGeom prst="rect">
            <a:avLst/>
          </a:prstGeom>
        </p:spPr>
      </p:pic>
      <p:cxnSp>
        <p:nvCxnSpPr>
          <p:cNvPr id="6" name="Straight Connector 5">
            <a:extLst>
              <a:ext uri="{FF2B5EF4-FFF2-40B4-BE49-F238E27FC236}">
                <a16:creationId xmlns:a16="http://schemas.microsoft.com/office/drawing/2014/main" id="{C8C5DCCC-406F-3D58-9423-871510117088}"/>
              </a:ext>
            </a:extLst>
          </p:cNvPr>
          <p:cNvCxnSpPr>
            <a:cxnSpLocks/>
          </p:cNvCxnSpPr>
          <p:nvPr/>
        </p:nvCxnSpPr>
        <p:spPr>
          <a:xfrm>
            <a:off x="709595" y="2366255"/>
            <a:ext cx="5769863"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29630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39BF-BFB0-935A-6C09-5091A691E609}"/>
              </a:ext>
            </a:extLst>
          </p:cNvPr>
          <p:cNvSpPr txBox="1">
            <a:spLocks/>
          </p:cNvSpPr>
          <p:nvPr/>
        </p:nvSpPr>
        <p:spPr>
          <a:xfrm>
            <a:off x="572493" y="238539"/>
            <a:ext cx="11047013" cy="1147809"/>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dirty="0"/>
              <a:t>Carer rights under the </a:t>
            </a:r>
            <a:r>
              <a:rPr lang="en-US" sz="3600" i="1" dirty="0"/>
              <a:t>Human Rights Act 2019</a:t>
            </a:r>
            <a:endParaRPr lang="en-AU" sz="3600" i="1" dirty="0"/>
          </a:p>
        </p:txBody>
      </p:sp>
      <p:pic>
        <p:nvPicPr>
          <p:cNvPr id="3" name="Picture 2" descr="Text, letter&#10;&#10;Description automatically generated">
            <a:extLst>
              <a:ext uri="{FF2B5EF4-FFF2-40B4-BE49-F238E27FC236}">
                <a16:creationId xmlns:a16="http://schemas.microsoft.com/office/drawing/2014/main" id="{CE5BB618-3080-B8CB-10A3-E4618D1C9E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5998" y="2002057"/>
            <a:ext cx="3840343" cy="407425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Content Placeholder 2">
            <a:extLst>
              <a:ext uri="{FF2B5EF4-FFF2-40B4-BE49-F238E27FC236}">
                <a16:creationId xmlns:a16="http://schemas.microsoft.com/office/drawing/2014/main" id="{C31893BD-123F-7573-4FB4-A1D93463D91B}"/>
              </a:ext>
            </a:extLst>
          </p:cNvPr>
          <p:cNvSpPr txBox="1">
            <a:spLocks/>
          </p:cNvSpPr>
          <p:nvPr/>
        </p:nvSpPr>
        <p:spPr>
          <a:xfrm>
            <a:off x="4716856" y="2002057"/>
            <a:ext cx="6998328" cy="4458290"/>
          </a:xfrm>
          <a:prstGeom prst="rect">
            <a:avLst/>
          </a:prstGeom>
        </p:spPr>
        <p:txBody>
          <a:bodyPr anchor="t">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2000"/>
              <a:t>Carers also have rights under the </a:t>
            </a:r>
            <a:r>
              <a:rPr lang="en-US" sz="2000" i="1"/>
              <a:t>Human Rights Act 2019 </a:t>
            </a:r>
            <a:r>
              <a:rPr lang="en-US" sz="2000"/>
              <a:t>– for example:</a:t>
            </a:r>
          </a:p>
          <a:p>
            <a:pPr marL="0" indent="0">
              <a:lnSpc>
                <a:spcPct val="120000"/>
              </a:lnSpc>
              <a:buFont typeface="Arial"/>
              <a:buNone/>
            </a:pPr>
            <a:endParaRPr lang="en-US" sz="1300"/>
          </a:p>
          <a:p>
            <a:pPr>
              <a:lnSpc>
                <a:spcPct val="120000"/>
              </a:lnSpc>
              <a:buFont typeface="Arial" panose="020B0604020202020204" pitchFamily="34" charset="0"/>
              <a:buChar char="•"/>
            </a:pPr>
            <a:r>
              <a:rPr lang="en-US" sz="2000"/>
              <a:t>Section 20 – Freedom of thought, conscience, religion and belief </a:t>
            </a:r>
          </a:p>
          <a:p>
            <a:pPr>
              <a:lnSpc>
                <a:spcPct val="120000"/>
              </a:lnSpc>
              <a:buFont typeface="Arial" panose="020B0604020202020204" pitchFamily="34" charset="0"/>
              <a:buChar char="•"/>
            </a:pPr>
            <a:r>
              <a:rPr lang="en-US" sz="2000"/>
              <a:t>Section 21 – Freedom of expression </a:t>
            </a:r>
          </a:p>
          <a:p>
            <a:pPr>
              <a:lnSpc>
                <a:spcPct val="120000"/>
              </a:lnSpc>
              <a:buFont typeface="Arial" panose="020B0604020202020204" pitchFamily="34" charset="0"/>
              <a:buChar char="•"/>
            </a:pPr>
            <a:r>
              <a:rPr lang="en-US" sz="2000"/>
              <a:t>Section 25 – Privacy and reputation </a:t>
            </a:r>
          </a:p>
          <a:p>
            <a:pPr>
              <a:lnSpc>
                <a:spcPct val="120000"/>
              </a:lnSpc>
              <a:buFont typeface="Arial" panose="020B0604020202020204" pitchFamily="34" charset="0"/>
              <a:buChar char="•"/>
            </a:pPr>
            <a:r>
              <a:rPr lang="en-US" sz="2000"/>
              <a:t>Section 26 – Protection of families and children</a:t>
            </a:r>
          </a:p>
          <a:p>
            <a:pPr>
              <a:lnSpc>
                <a:spcPct val="120000"/>
              </a:lnSpc>
              <a:buFont typeface="Arial" panose="020B0604020202020204" pitchFamily="34" charset="0"/>
              <a:buChar char="•"/>
            </a:pPr>
            <a:r>
              <a:rPr lang="en-US" sz="2000"/>
              <a:t>Section 27 – Cultural rights –generally</a:t>
            </a:r>
          </a:p>
          <a:p>
            <a:pPr>
              <a:lnSpc>
                <a:spcPct val="120000"/>
              </a:lnSpc>
              <a:buFont typeface="Arial" panose="020B0604020202020204" pitchFamily="34" charset="0"/>
              <a:buChar char="•"/>
            </a:pPr>
            <a:r>
              <a:rPr lang="en-US" sz="2000"/>
              <a:t>Section 28 – Cultural rights – Aboriginal peoples and Torres Strait Islander peoples </a:t>
            </a:r>
          </a:p>
          <a:p>
            <a:pPr marL="0" indent="0">
              <a:lnSpc>
                <a:spcPct val="120000"/>
              </a:lnSpc>
              <a:buFont typeface="Arial"/>
              <a:buNone/>
            </a:pPr>
            <a:endParaRPr lang="en-US" sz="2000"/>
          </a:p>
          <a:p>
            <a:pPr marL="0" indent="0">
              <a:lnSpc>
                <a:spcPct val="120000"/>
              </a:lnSpc>
              <a:buFont typeface="Arial"/>
              <a:buNone/>
            </a:pPr>
            <a:r>
              <a:rPr lang="en-US" sz="2000"/>
              <a:t>The Statement of Commitment also supports many of these rights through commitments made by Child Safety to carers</a:t>
            </a:r>
          </a:p>
          <a:p>
            <a:pPr>
              <a:lnSpc>
                <a:spcPct val="120000"/>
              </a:lnSpc>
              <a:buFont typeface="Arial" panose="020B0604020202020204" pitchFamily="34" charset="0"/>
              <a:buChar char="•"/>
            </a:pPr>
            <a:endParaRPr lang="en-US" sz="2000"/>
          </a:p>
          <a:p>
            <a:pPr>
              <a:lnSpc>
                <a:spcPct val="120000"/>
              </a:lnSpc>
              <a:buFont typeface="Arial" panose="020B0604020202020204" pitchFamily="34" charset="0"/>
              <a:buChar char="•"/>
            </a:pPr>
            <a:endParaRPr lang="en-US" sz="2000"/>
          </a:p>
          <a:p>
            <a:pPr marL="0" indent="0">
              <a:lnSpc>
                <a:spcPct val="120000"/>
              </a:lnSpc>
              <a:buFont typeface="Arial"/>
              <a:buNone/>
            </a:pPr>
            <a:endParaRPr lang="en-US" sz="2000"/>
          </a:p>
          <a:p>
            <a:pPr marL="0" indent="0">
              <a:lnSpc>
                <a:spcPct val="120000"/>
              </a:lnSpc>
              <a:buFont typeface="Arial"/>
              <a:buNone/>
            </a:pPr>
            <a:endParaRPr lang="en-US" sz="2000"/>
          </a:p>
          <a:p>
            <a:pPr marL="0" indent="0">
              <a:lnSpc>
                <a:spcPct val="120000"/>
              </a:lnSpc>
              <a:buFont typeface="Arial"/>
              <a:buNone/>
            </a:pPr>
            <a:endParaRPr lang="en-US" sz="2000" dirty="0"/>
          </a:p>
        </p:txBody>
      </p:sp>
      <p:cxnSp>
        <p:nvCxnSpPr>
          <p:cNvPr id="5" name="Straight Connector 4">
            <a:extLst>
              <a:ext uri="{FF2B5EF4-FFF2-40B4-BE49-F238E27FC236}">
                <a16:creationId xmlns:a16="http://schemas.microsoft.com/office/drawing/2014/main" id="{1CF8ACE3-FE1C-DF78-2BDB-2B4F5A5D60A7}"/>
              </a:ext>
            </a:extLst>
          </p:cNvPr>
          <p:cNvCxnSpPr>
            <a:cxnSpLocks/>
          </p:cNvCxnSpPr>
          <p:nvPr/>
        </p:nvCxnSpPr>
        <p:spPr>
          <a:xfrm>
            <a:off x="572493" y="1560009"/>
            <a:ext cx="10823094"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3260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A3DE-37BB-21DC-9AF0-6E2D102E0916}"/>
              </a:ext>
            </a:extLst>
          </p:cNvPr>
          <p:cNvSpPr txBox="1">
            <a:spLocks/>
          </p:cNvSpPr>
          <p:nvPr/>
        </p:nvSpPr>
        <p:spPr>
          <a:xfrm>
            <a:off x="749367" y="821289"/>
            <a:ext cx="5699645" cy="1325563"/>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dirty="0"/>
              <a:t>When Human Rights are not being met</a:t>
            </a:r>
            <a:endParaRPr lang="en-AU" dirty="0"/>
          </a:p>
        </p:txBody>
      </p:sp>
      <p:sp>
        <p:nvSpPr>
          <p:cNvPr id="3" name="Content Placeholder 2">
            <a:extLst>
              <a:ext uri="{FF2B5EF4-FFF2-40B4-BE49-F238E27FC236}">
                <a16:creationId xmlns:a16="http://schemas.microsoft.com/office/drawing/2014/main" id="{2E8B9C31-54E2-D927-82E1-64D61FE44D3D}"/>
              </a:ext>
            </a:extLst>
          </p:cNvPr>
          <p:cNvSpPr txBox="1">
            <a:spLocks/>
          </p:cNvSpPr>
          <p:nvPr/>
        </p:nvSpPr>
        <p:spPr>
          <a:xfrm>
            <a:off x="674838" y="2447982"/>
            <a:ext cx="6366042" cy="3781051"/>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AU" sz="1800" dirty="0"/>
              <a:t>In the first instance, the complainant must attempt to resolve the complaint through the usual means available to them through the public entity – we will explore internal complaint process soon.</a:t>
            </a:r>
          </a:p>
          <a:p>
            <a:pPr marL="0" indent="0">
              <a:lnSpc>
                <a:spcPct val="90000"/>
              </a:lnSpc>
              <a:buFont typeface="Arial"/>
              <a:buNone/>
            </a:pPr>
            <a:endParaRPr lang="en-AU" sz="1800" dirty="0"/>
          </a:p>
          <a:p>
            <a:pPr marL="0" indent="0">
              <a:lnSpc>
                <a:spcPct val="90000"/>
              </a:lnSpc>
              <a:buFont typeface="Arial"/>
              <a:buNone/>
            </a:pPr>
            <a:r>
              <a:rPr lang="en-AU" sz="1800" dirty="0"/>
              <a:t>Only where a child or young person or carer does not believe they have been heard in their complaint would they then lodge a complaint with the Human Rights Commission.</a:t>
            </a:r>
          </a:p>
          <a:p>
            <a:pPr marL="0" indent="0">
              <a:lnSpc>
                <a:spcPct val="90000"/>
              </a:lnSpc>
              <a:buFont typeface="Arial"/>
              <a:buNone/>
            </a:pPr>
            <a:endParaRPr lang="en-AU" sz="1800" dirty="0"/>
          </a:p>
          <a:p>
            <a:pPr marL="0" indent="0">
              <a:lnSpc>
                <a:spcPct val="90000"/>
              </a:lnSpc>
              <a:buFont typeface="Arial"/>
              <a:buNone/>
            </a:pPr>
            <a:r>
              <a:rPr lang="en-AU" sz="1800" dirty="0"/>
              <a:t>If the complaint is accepted by the Commissioner, the process of resolution promotes a dialogue model – much like conciliation. </a:t>
            </a:r>
          </a:p>
          <a:p>
            <a:pPr marL="0" indent="0">
              <a:lnSpc>
                <a:spcPct val="90000"/>
              </a:lnSpc>
              <a:buFont typeface="Arial"/>
              <a:buNone/>
            </a:pPr>
            <a:r>
              <a:rPr lang="en-AU" sz="1800" dirty="0"/>
              <a:t>There is no financial compensation element to this model.  </a:t>
            </a:r>
          </a:p>
          <a:p>
            <a:pPr marL="0" indent="0">
              <a:lnSpc>
                <a:spcPct val="90000"/>
              </a:lnSpc>
              <a:buFont typeface="Arial"/>
              <a:buNone/>
            </a:pPr>
            <a:endParaRPr lang="en-AU" sz="1800" dirty="0"/>
          </a:p>
          <a:p>
            <a:pPr marL="0" indent="0">
              <a:lnSpc>
                <a:spcPct val="90000"/>
              </a:lnSpc>
              <a:buFont typeface="Arial"/>
              <a:buNone/>
            </a:pPr>
            <a:endParaRPr lang="en-AU" sz="1800" dirty="0"/>
          </a:p>
          <a:p>
            <a:pPr>
              <a:lnSpc>
                <a:spcPct val="90000"/>
              </a:lnSpc>
            </a:pPr>
            <a:endParaRPr lang="en-AU" sz="1800" dirty="0"/>
          </a:p>
        </p:txBody>
      </p:sp>
      <p:pic>
        <p:nvPicPr>
          <p:cNvPr id="4" name="Picture 3" descr="A picture containing text, clipart&#10;&#10;Description automatically generated">
            <a:extLst>
              <a:ext uri="{FF2B5EF4-FFF2-40B4-BE49-F238E27FC236}">
                <a16:creationId xmlns:a16="http://schemas.microsoft.com/office/drawing/2014/main" id="{86CCB973-1C58-B330-513B-CD37A94AECCC}"/>
              </a:ext>
            </a:extLst>
          </p:cNvPr>
          <p:cNvPicPr>
            <a:picLocks noChangeAspect="1"/>
          </p:cNvPicPr>
          <p:nvPr/>
        </p:nvPicPr>
        <p:blipFill>
          <a:blip r:embed="rId2"/>
          <a:stretch>
            <a:fillRect/>
          </a:stretch>
        </p:blipFill>
        <p:spPr>
          <a:xfrm>
            <a:off x="7624294" y="135364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cxnSp>
        <p:nvCxnSpPr>
          <p:cNvPr id="5" name="Straight Connector 4">
            <a:extLst>
              <a:ext uri="{FF2B5EF4-FFF2-40B4-BE49-F238E27FC236}">
                <a16:creationId xmlns:a16="http://schemas.microsoft.com/office/drawing/2014/main" id="{851DEC62-D1B3-D7C4-7669-E6F8FE41A8DA}"/>
              </a:ext>
            </a:extLst>
          </p:cNvPr>
          <p:cNvCxnSpPr>
            <a:cxnSpLocks/>
          </p:cNvCxnSpPr>
          <p:nvPr/>
        </p:nvCxnSpPr>
        <p:spPr>
          <a:xfrm>
            <a:off x="749367" y="2146852"/>
            <a:ext cx="5612104"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3250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D121-5839-2100-DED5-89E67B0542B8}"/>
              </a:ext>
            </a:extLst>
          </p:cNvPr>
          <p:cNvSpPr txBox="1">
            <a:spLocks/>
          </p:cNvSpPr>
          <p:nvPr/>
        </p:nvSpPr>
        <p:spPr>
          <a:xfrm>
            <a:off x="552645" y="942534"/>
            <a:ext cx="4331023" cy="897284"/>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sz="3600" dirty="0">
                <a:solidFill>
                  <a:schemeClr val="accent2"/>
                </a:solidFill>
              </a:rPr>
              <a:t>Content disclaimer</a:t>
            </a:r>
          </a:p>
        </p:txBody>
      </p:sp>
      <p:sp>
        <p:nvSpPr>
          <p:cNvPr id="3" name="Content Placeholder 2">
            <a:extLst>
              <a:ext uri="{FF2B5EF4-FFF2-40B4-BE49-F238E27FC236}">
                <a16:creationId xmlns:a16="http://schemas.microsoft.com/office/drawing/2014/main" id="{AF6FDC31-96F6-C98B-5440-5B234E46D47B}"/>
              </a:ext>
            </a:extLst>
          </p:cNvPr>
          <p:cNvSpPr txBox="1">
            <a:spLocks/>
          </p:cNvSpPr>
          <p:nvPr/>
        </p:nvSpPr>
        <p:spPr>
          <a:xfrm>
            <a:off x="430759" y="2225406"/>
            <a:ext cx="5342080" cy="4406747"/>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AU" sz="2000" i="1" dirty="0"/>
              <a:t>Please note that some content discussed during this module may be challenging.</a:t>
            </a:r>
          </a:p>
          <a:p>
            <a:pPr marL="0" indent="0">
              <a:lnSpc>
                <a:spcPct val="90000"/>
              </a:lnSpc>
              <a:buFont typeface="Arial"/>
              <a:buNone/>
            </a:pPr>
            <a:endParaRPr lang="en-AU" sz="2000" i="1" dirty="0"/>
          </a:p>
          <a:p>
            <a:pPr marL="0" indent="0">
              <a:lnSpc>
                <a:spcPct val="90000"/>
              </a:lnSpc>
              <a:buFont typeface="Arial"/>
              <a:buNone/>
            </a:pPr>
            <a:r>
              <a:rPr lang="en-AU" sz="2000" i="1" dirty="0">
                <a:latin typeface="Arial" panose="020B0604020202020204" pitchFamily="34" charset="0"/>
                <a:ea typeface="Calibri" panose="020F0502020204030204" pitchFamily="34" charset="0"/>
                <a:cs typeface="Arial" panose="020B0604020202020204" pitchFamily="34" charset="0"/>
              </a:rPr>
              <a:t>We acknowledge that it may be difficult to engage with this content, and encourage you to care for your safety and well-being. </a:t>
            </a:r>
          </a:p>
          <a:p>
            <a:pPr marL="0" indent="0">
              <a:lnSpc>
                <a:spcPct val="90000"/>
              </a:lnSpc>
              <a:buFont typeface="Arial"/>
              <a:buNone/>
            </a:pPr>
            <a:endParaRPr lang="en-AU" sz="2000" i="1"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Font typeface="Arial"/>
              <a:buNone/>
            </a:pPr>
            <a:r>
              <a:rPr lang="en-AU" sz="2000" i="1" dirty="0">
                <a:latin typeface="Arial" panose="020B0604020202020204" pitchFamily="34" charset="0"/>
                <a:ea typeface="Calibri" panose="020F0502020204030204" pitchFamily="34" charset="0"/>
                <a:cs typeface="Arial" panose="020B0604020202020204" pitchFamily="34" charset="0"/>
              </a:rPr>
              <a:t>If the content covered today brings up any distress or discomfort for you, we encourage you to seek assistance through your foster and kinship care support worker or Child Safety.</a:t>
            </a:r>
          </a:p>
          <a:p>
            <a:pPr marL="0" indent="0">
              <a:lnSpc>
                <a:spcPct val="90000"/>
              </a:lnSpc>
              <a:buFont typeface="Arial"/>
              <a:buNone/>
            </a:pPr>
            <a:endParaRPr lang="en-AU" sz="2000" i="1" dirty="0">
              <a:latin typeface="Arial" panose="020B0604020202020204" pitchFamily="34" charset="0"/>
              <a:cs typeface="Arial" panose="020B0604020202020204" pitchFamily="34" charset="0"/>
            </a:endParaRPr>
          </a:p>
        </p:txBody>
      </p:sp>
      <p:pic>
        <p:nvPicPr>
          <p:cNvPr id="4" name="Picture 3" descr="A picture containing person, indoor&#10;&#10;Description automatically generated">
            <a:extLst>
              <a:ext uri="{FF2B5EF4-FFF2-40B4-BE49-F238E27FC236}">
                <a16:creationId xmlns:a16="http://schemas.microsoft.com/office/drawing/2014/main" id="{63C86EA8-4421-50CA-D034-DE58CDEA12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5860289" y="634053"/>
            <a:ext cx="6330187" cy="622394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2437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1A7AD04A-301D-9382-9672-60473ADDAA12}"/>
              </a:ext>
            </a:extLst>
          </p:cNvPr>
          <p:cNvSpPr/>
          <p:nvPr/>
        </p:nvSpPr>
        <p:spPr>
          <a:xfrm>
            <a:off x="4235542" y="915038"/>
            <a:ext cx="3810876" cy="400672"/>
          </a:xfrm>
          <a:prstGeom prst="roundRect">
            <a:avLst>
              <a:gd name="adj" fmla="val 2775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600" dirty="0"/>
              <a:t>Complaint made to the public entity</a:t>
            </a:r>
          </a:p>
        </p:txBody>
      </p:sp>
      <p:sp>
        <p:nvSpPr>
          <p:cNvPr id="25" name="Rectangle: Rounded Corners 24">
            <a:extLst>
              <a:ext uri="{FF2B5EF4-FFF2-40B4-BE49-F238E27FC236}">
                <a16:creationId xmlns:a16="http://schemas.microsoft.com/office/drawing/2014/main" id="{08AB4A0F-01CA-FD1A-6A15-A51FCB77E302}"/>
              </a:ext>
            </a:extLst>
          </p:cNvPr>
          <p:cNvSpPr/>
          <p:nvPr/>
        </p:nvSpPr>
        <p:spPr>
          <a:xfrm>
            <a:off x="3472135" y="1667981"/>
            <a:ext cx="5337690" cy="400672"/>
          </a:xfrm>
          <a:prstGeom prst="roundRect">
            <a:avLst>
              <a:gd name="adj"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600" dirty="0"/>
              <a:t>How has the public entity responded to the complaint?</a:t>
            </a:r>
          </a:p>
        </p:txBody>
      </p:sp>
      <p:sp>
        <p:nvSpPr>
          <p:cNvPr id="26" name="Rectangle: Rounded Corners 25">
            <a:extLst>
              <a:ext uri="{FF2B5EF4-FFF2-40B4-BE49-F238E27FC236}">
                <a16:creationId xmlns:a16="http://schemas.microsoft.com/office/drawing/2014/main" id="{97457C1E-70DE-0799-D85F-15C5287270CD}"/>
              </a:ext>
            </a:extLst>
          </p:cNvPr>
          <p:cNvSpPr/>
          <p:nvPr/>
        </p:nvSpPr>
        <p:spPr>
          <a:xfrm>
            <a:off x="885901" y="2491047"/>
            <a:ext cx="4635653" cy="507353"/>
          </a:xfrm>
          <a:prstGeom prst="roundRect">
            <a:avLst>
              <a:gd name="adj" fmla="val 21795"/>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dirty="0"/>
              <a:t>Public entity does not respond within 45 business days, or provides inadequate response.</a:t>
            </a:r>
          </a:p>
        </p:txBody>
      </p:sp>
      <p:sp>
        <p:nvSpPr>
          <p:cNvPr id="27" name="Rectangle: Rounded Corners 26">
            <a:extLst>
              <a:ext uri="{FF2B5EF4-FFF2-40B4-BE49-F238E27FC236}">
                <a16:creationId xmlns:a16="http://schemas.microsoft.com/office/drawing/2014/main" id="{61321CF5-2B54-42B4-D7AD-4CA35E8C5D95}"/>
              </a:ext>
            </a:extLst>
          </p:cNvPr>
          <p:cNvSpPr/>
          <p:nvPr/>
        </p:nvSpPr>
        <p:spPr>
          <a:xfrm>
            <a:off x="885901" y="3132418"/>
            <a:ext cx="4635653" cy="385586"/>
          </a:xfrm>
          <a:prstGeom prst="roundRect">
            <a:avLst>
              <a:gd name="adj" fmla="val 21795"/>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dirty="0"/>
              <a:t>Complaint made to QHRA</a:t>
            </a:r>
          </a:p>
        </p:txBody>
      </p:sp>
      <p:sp>
        <p:nvSpPr>
          <p:cNvPr id="28" name="Rectangle: Rounded Corners 27">
            <a:extLst>
              <a:ext uri="{FF2B5EF4-FFF2-40B4-BE49-F238E27FC236}">
                <a16:creationId xmlns:a16="http://schemas.microsoft.com/office/drawing/2014/main" id="{C529F8EF-3663-A964-36E7-5FAFC3750ACE}"/>
              </a:ext>
            </a:extLst>
          </p:cNvPr>
          <p:cNvSpPr/>
          <p:nvPr/>
        </p:nvSpPr>
        <p:spPr>
          <a:xfrm>
            <a:off x="885901" y="3652022"/>
            <a:ext cx="4624592" cy="385586"/>
          </a:xfrm>
          <a:prstGeom prst="roundRect">
            <a:avLst>
              <a:gd name="adj" fmla="val 15385"/>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dirty="0"/>
              <a:t>Preliminary enquiries made by the Commissioner</a:t>
            </a:r>
          </a:p>
        </p:txBody>
      </p:sp>
      <p:sp>
        <p:nvSpPr>
          <p:cNvPr id="29" name="Rectangle: Rounded Corners 28">
            <a:extLst>
              <a:ext uri="{FF2B5EF4-FFF2-40B4-BE49-F238E27FC236}">
                <a16:creationId xmlns:a16="http://schemas.microsoft.com/office/drawing/2014/main" id="{9C8B99F6-F743-046E-DDAA-40A338711E9D}"/>
              </a:ext>
            </a:extLst>
          </p:cNvPr>
          <p:cNvSpPr/>
          <p:nvPr/>
        </p:nvSpPr>
        <p:spPr>
          <a:xfrm>
            <a:off x="885901" y="4171626"/>
            <a:ext cx="4635653" cy="408345"/>
          </a:xfrm>
          <a:prstGeom prst="roundRect">
            <a:avLst>
              <a:gd name="adj" fmla="val 20513"/>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dirty="0"/>
              <a:t>Commissioner may decide to accept complaint for resolution </a:t>
            </a:r>
            <a:r>
              <a:rPr lang="en-AU" sz="1200" dirty="0"/>
              <a:t>(respondent notified)</a:t>
            </a:r>
            <a:endParaRPr lang="en-AU" sz="1400" dirty="0"/>
          </a:p>
        </p:txBody>
      </p:sp>
      <p:sp>
        <p:nvSpPr>
          <p:cNvPr id="30" name="Rectangle: Rounded Corners 29">
            <a:extLst>
              <a:ext uri="{FF2B5EF4-FFF2-40B4-BE49-F238E27FC236}">
                <a16:creationId xmlns:a16="http://schemas.microsoft.com/office/drawing/2014/main" id="{013832DB-E8B2-92FD-C95D-913BAED7C583}"/>
              </a:ext>
            </a:extLst>
          </p:cNvPr>
          <p:cNvSpPr/>
          <p:nvPr/>
        </p:nvSpPr>
        <p:spPr>
          <a:xfrm>
            <a:off x="7734426" y="2497257"/>
            <a:ext cx="3321455" cy="507353"/>
          </a:xfrm>
          <a:prstGeom prst="roundRect">
            <a:avLst>
              <a:gd name="adj" fmla="val 20513"/>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dirty="0"/>
              <a:t>Public entity provides adequate response within 45 business days</a:t>
            </a:r>
          </a:p>
        </p:txBody>
      </p:sp>
      <p:sp>
        <p:nvSpPr>
          <p:cNvPr id="31" name="Rectangle: Rounded Corners 30">
            <a:extLst>
              <a:ext uri="{FF2B5EF4-FFF2-40B4-BE49-F238E27FC236}">
                <a16:creationId xmlns:a16="http://schemas.microsoft.com/office/drawing/2014/main" id="{97856C97-E7FC-F766-2EAE-D2BF53F12EDB}"/>
              </a:ext>
            </a:extLst>
          </p:cNvPr>
          <p:cNvSpPr/>
          <p:nvPr/>
        </p:nvSpPr>
        <p:spPr>
          <a:xfrm>
            <a:off x="885901" y="4713989"/>
            <a:ext cx="4635653" cy="385586"/>
          </a:xfrm>
          <a:prstGeom prst="roundRect">
            <a:avLst>
              <a:gd name="adj" fmla="val 17949"/>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dirty="0"/>
              <a:t>Commissioner may attempt to resolve through conciliation</a:t>
            </a:r>
          </a:p>
        </p:txBody>
      </p:sp>
      <p:sp>
        <p:nvSpPr>
          <p:cNvPr id="32" name="Rectangle: Rounded Corners 31">
            <a:extLst>
              <a:ext uri="{FF2B5EF4-FFF2-40B4-BE49-F238E27FC236}">
                <a16:creationId xmlns:a16="http://schemas.microsoft.com/office/drawing/2014/main" id="{CBAC64D9-976E-9944-A67F-57E6F381749C}"/>
              </a:ext>
            </a:extLst>
          </p:cNvPr>
          <p:cNvSpPr/>
          <p:nvPr/>
        </p:nvSpPr>
        <p:spPr>
          <a:xfrm>
            <a:off x="319819" y="5549099"/>
            <a:ext cx="2629339" cy="775597"/>
          </a:xfrm>
          <a:prstGeom prst="roundRect">
            <a:avLst>
              <a:gd name="adj" fmla="val 16032"/>
            </a:avLst>
          </a:prstGeom>
          <a:solidFill>
            <a:schemeClr val="accent3"/>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a:t>Complaint resolved</a:t>
            </a:r>
          </a:p>
          <a:p>
            <a:pPr algn="ctr"/>
            <a:r>
              <a:rPr lang="en-AU" sz="1400" dirty="0"/>
              <a:t>Commissioner notifies all parties</a:t>
            </a:r>
          </a:p>
        </p:txBody>
      </p:sp>
      <p:sp>
        <p:nvSpPr>
          <p:cNvPr id="33" name="Rectangle: Rounded Corners 32">
            <a:extLst>
              <a:ext uri="{FF2B5EF4-FFF2-40B4-BE49-F238E27FC236}">
                <a16:creationId xmlns:a16="http://schemas.microsoft.com/office/drawing/2014/main" id="{7273FC8B-A8E1-0921-EA69-556BE7B07873}"/>
              </a:ext>
            </a:extLst>
          </p:cNvPr>
          <p:cNvSpPr/>
          <p:nvPr/>
        </p:nvSpPr>
        <p:spPr>
          <a:xfrm>
            <a:off x="3554000" y="5549099"/>
            <a:ext cx="2629339" cy="775597"/>
          </a:xfrm>
          <a:prstGeom prst="roundRect">
            <a:avLst>
              <a:gd name="adj" fmla="val 14726"/>
            </a:avLst>
          </a:prstGeom>
          <a:solidFill>
            <a:schemeClr val="accent3"/>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a:t>Complaint unresolved</a:t>
            </a:r>
          </a:p>
          <a:p>
            <a:pPr algn="ctr"/>
            <a:r>
              <a:rPr lang="en-AU" sz="1400" dirty="0"/>
              <a:t>Commissioner must prepare a report and give to all parties</a:t>
            </a:r>
          </a:p>
        </p:txBody>
      </p:sp>
      <p:sp>
        <p:nvSpPr>
          <p:cNvPr id="34" name="Rectangle: Rounded Corners 33">
            <a:extLst>
              <a:ext uri="{FF2B5EF4-FFF2-40B4-BE49-F238E27FC236}">
                <a16:creationId xmlns:a16="http://schemas.microsoft.com/office/drawing/2014/main" id="{CB1E367E-794B-79F1-77E3-8813F1FD531E}"/>
              </a:ext>
            </a:extLst>
          </p:cNvPr>
          <p:cNvSpPr/>
          <p:nvPr/>
        </p:nvSpPr>
        <p:spPr>
          <a:xfrm>
            <a:off x="7734426" y="3424751"/>
            <a:ext cx="3321455" cy="507353"/>
          </a:xfrm>
          <a:prstGeom prst="roundRect">
            <a:avLst>
              <a:gd name="adj" fmla="val 16032"/>
            </a:avLst>
          </a:prstGeom>
          <a:solidFill>
            <a:schemeClr val="accent3"/>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AU" sz="1400" dirty="0"/>
              <a:t>Dialogue between complainant and public entity</a:t>
            </a:r>
          </a:p>
        </p:txBody>
      </p:sp>
      <p:cxnSp>
        <p:nvCxnSpPr>
          <p:cNvPr id="35" name="Straight Arrow Connector 34">
            <a:extLst>
              <a:ext uri="{FF2B5EF4-FFF2-40B4-BE49-F238E27FC236}">
                <a16:creationId xmlns:a16="http://schemas.microsoft.com/office/drawing/2014/main" id="{BE8AD0AB-DAEE-4F45-E26A-9271A327A8CE}"/>
              </a:ext>
            </a:extLst>
          </p:cNvPr>
          <p:cNvCxnSpPr>
            <a:cxnSpLocks/>
            <a:stCxn id="24" idx="2"/>
            <a:endCxn id="25" idx="0"/>
          </p:cNvCxnSpPr>
          <p:nvPr/>
        </p:nvCxnSpPr>
        <p:spPr>
          <a:xfrm>
            <a:off x="6140980" y="1315710"/>
            <a:ext cx="0" cy="3522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nector: Elbow 35">
            <a:extLst>
              <a:ext uri="{FF2B5EF4-FFF2-40B4-BE49-F238E27FC236}">
                <a16:creationId xmlns:a16="http://schemas.microsoft.com/office/drawing/2014/main" id="{C6BAE2E6-2BB8-1880-C384-A46DF0CF8A49}"/>
              </a:ext>
            </a:extLst>
          </p:cNvPr>
          <p:cNvCxnSpPr>
            <a:stCxn id="25" idx="1"/>
            <a:endCxn id="26" idx="0"/>
          </p:cNvCxnSpPr>
          <p:nvPr/>
        </p:nvCxnSpPr>
        <p:spPr>
          <a:xfrm rot="10800000" flipV="1">
            <a:off x="3203729" y="1868317"/>
            <a:ext cx="268407" cy="62273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9FED50E1-06DC-87ED-935E-EFFF728A0AB7}"/>
              </a:ext>
            </a:extLst>
          </p:cNvPr>
          <p:cNvCxnSpPr>
            <a:stCxn id="26" idx="1"/>
            <a:endCxn id="27" idx="1"/>
          </p:cNvCxnSpPr>
          <p:nvPr/>
        </p:nvCxnSpPr>
        <p:spPr>
          <a:xfrm rot="10800000" flipV="1">
            <a:off x="885901" y="2744723"/>
            <a:ext cx="12700" cy="580487"/>
          </a:xfrm>
          <a:prstGeom prst="bent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7F3DF50F-511C-B4D1-A434-EDAC71FD17A5}"/>
              </a:ext>
            </a:extLst>
          </p:cNvPr>
          <p:cNvCxnSpPr>
            <a:stCxn id="27" idx="1"/>
            <a:endCxn id="28" idx="1"/>
          </p:cNvCxnSpPr>
          <p:nvPr/>
        </p:nvCxnSpPr>
        <p:spPr>
          <a:xfrm rot="10800000" flipV="1">
            <a:off x="885901" y="3325211"/>
            <a:ext cx="12700" cy="519604"/>
          </a:xfrm>
          <a:prstGeom prst="bent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FA3806F5-0DFA-DA6D-7D5D-E27B24A48D1F}"/>
              </a:ext>
            </a:extLst>
          </p:cNvPr>
          <p:cNvCxnSpPr>
            <a:stCxn id="28" idx="1"/>
            <a:endCxn id="29" idx="1"/>
          </p:cNvCxnSpPr>
          <p:nvPr/>
        </p:nvCxnSpPr>
        <p:spPr>
          <a:xfrm rot="10800000" flipV="1">
            <a:off x="885901" y="3844815"/>
            <a:ext cx="12700" cy="530984"/>
          </a:xfrm>
          <a:prstGeom prst="bent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67645E04-5514-5ECE-52CD-61FB6E05B365}"/>
              </a:ext>
            </a:extLst>
          </p:cNvPr>
          <p:cNvCxnSpPr>
            <a:stCxn id="29" idx="1"/>
            <a:endCxn id="31" idx="1"/>
          </p:cNvCxnSpPr>
          <p:nvPr/>
        </p:nvCxnSpPr>
        <p:spPr>
          <a:xfrm rot="10800000" flipV="1">
            <a:off x="885901" y="4375798"/>
            <a:ext cx="12700" cy="530983"/>
          </a:xfrm>
          <a:prstGeom prst="bent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FC96A279-8A19-7DAB-95A3-655575A20FF9}"/>
              </a:ext>
            </a:extLst>
          </p:cNvPr>
          <p:cNvCxnSpPr>
            <a:cxnSpLocks/>
            <a:stCxn id="31" idx="2"/>
          </p:cNvCxnSpPr>
          <p:nvPr/>
        </p:nvCxnSpPr>
        <p:spPr>
          <a:xfrm rot="5400000">
            <a:off x="2216088" y="4561459"/>
            <a:ext cx="449524" cy="152575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05C74524-2CAF-0017-E14C-80584FD6252F}"/>
              </a:ext>
            </a:extLst>
          </p:cNvPr>
          <p:cNvCxnSpPr>
            <a:cxnSpLocks/>
            <a:stCxn id="31" idx="2"/>
            <a:endCxn id="33" idx="0"/>
          </p:cNvCxnSpPr>
          <p:nvPr/>
        </p:nvCxnSpPr>
        <p:spPr>
          <a:xfrm rot="16200000" flipH="1">
            <a:off x="3811437" y="4491866"/>
            <a:ext cx="449524" cy="166494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918D53E4-9898-D653-ACEA-AFDCD5199D48}"/>
              </a:ext>
            </a:extLst>
          </p:cNvPr>
          <p:cNvCxnSpPr>
            <a:stCxn id="25" idx="3"/>
            <a:endCxn id="30" idx="0"/>
          </p:cNvCxnSpPr>
          <p:nvPr/>
        </p:nvCxnSpPr>
        <p:spPr>
          <a:xfrm>
            <a:off x="8809825" y="1868317"/>
            <a:ext cx="585329" cy="62894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065A9813-D27E-10CF-00E5-BE769BF55422}"/>
              </a:ext>
            </a:extLst>
          </p:cNvPr>
          <p:cNvCxnSpPr>
            <a:stCxn id="30" idx="2"/>
            <a:endCxn id="34" idx="0"/>
          </p:cNvCxnSpPr>
          <p:nvPr/>
        </p:nvCxnSpPr>
        <p:spPr>
          <a:xfrm>
            <a:off x="9395154" y="3004610"/>
            <a:ext cx="0" cy="4201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96F401E-3B38-E75A-6C48-82D00360FBF4}"/>
              </a:ext>
            </a:extLst>
          </p:cNvPr>
          <p:cNvSpPr txBox="1"/>
          <p:nvPr/>
        </p:nvSpPr>
        <p:spPr>
          <a:xfrm>
            <a:off x="7373146" y="4704892"/>
            <a:ext cx="3458685" cy="1569660"/>
          </a:xfrm>
          <a:prstGeom prst="rect">
            <a:avLst/>
          </a:prstGeom>
          <a:noFill/>
          <a:ln>
            <a:noFill/>
          </a:ln>
          <a:effectLst/>
        </p:spPr>
        <p:txBody>
          <a:bodyPr wrap="square" rtlCol="0">
            <a:spAutoFit/>
          </a:bodyPr>
          <a:lstStyle/>
          <a:p>
            <a:pPr algn="ctr"/>
            <a:r>
              <a:rPr lang="en-AU" sz="3200" b="1" dirty="0"/>
              <a:t>Flow chart of QHRA complaints process</a:t>
            </a:r>
          </a:p>
        </p:txBody>
      </p:sp>
    </p:spTree>
    <p:extLst>
      <p:ext uri="{BB962C8B-B14F-4D97-AF65-F5344CB8AC3E}">
        <p14:creationId xmlns:p14="http://schemas.microsoft.com/office/powerpoint/2010/main" val="2278491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331E-3636-12CD-C8F4-79F1AF17F51B}"/>
              </a:ext>
            </a:extLst>
          </p:cNvPr>
          <p:cNvSpPr txBox="1">
            <a:spLocks/>
          </p:cNvSpPr>
          <p:nvPr/>
        </p:nvSpPr>
        <p:spPr>
          <a:xfrm>
            <a:off x="572493" y="238540"/>
            <a:ext cx="11018520" cy="1306662"/>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gn="ctr"/>
            <a:r>
              <a:rPr lang="en-US"/>
              <a:t>Public Entity reporting </a:t>
            </a:r>
            <a:endParaRPr lang="en-AU" dirty="0"/>
          </a:p>
        </p:txBody>
      </p:sp>
      <p:sp>
        <p:nvSpPr>
          <p:cNvPr id="3" name="Content Placeholder 2">
            <a:extLst>
              <a:ext uri="{FF2B5EF4-FFF2-40B4-BE49-F238E27FC236}">
                <a16:creationId xmlns:a16="http://schemas.microsoft.com/office/drawing/2014/main" id="{76B63458-9663-06D0-F285-6D62F626A00F}"/>
              </a:ext>
            </a:extLst>
          </p:cNvPr>
          <p:cNvSpPr txBox="1">
            <a:spLocks/>
          </p:cNvSpPr>
          <p:nvPr/>
        </p:nvSpPr>
        <p:spPr>
          <a:xfrm>
            <a:off x="471312" y="2123709"/>
            <a:ext cx="6964088" cy="4186556"/>
          </a:xfrm>
          <a:prstGeom prst="rect">
            <a:avLst/>
          </a:prstGeom>
        </p:spPr>
        <p:txBody>
          <a:bodyPr anchor="t">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a:buNone/>
            </a:pPr>
            <a:r>
              <a:rPr lang="en-AU" sz="2000"/>
              <a:t>Public entities identified under the </a:t>
            </a:r>
            <a:r>
              <a:rPr lang="en-AU" sz="2000" i="1"/>
              <a:t>Financial Accountability Act 2009 </a:t>
            </a:r>
            <a:r>
              <a:rPr lang="en-AU" sz="2000"/>
              <a:t>(this includes the Department of Children, Youth Justice and Multicultural Affairs) are required to produce an annual report and from 2020, this report will be required to include information relating to their compliance with the </a:t>
            </a:r>
            <a:r>
              <a:rPr lang="en-AU" sz="2000" i="1"/>
              <a:t>Human Rights Act 2019</a:t>
            </a:r>
            <a:r>
              <a:rPr lang="en-AU" sz="2000"/>
              <a:t>. This information will include:</a:t>
            </a:r>
          </a:p>
          <a:p>
            <a:pPr marL="0" indent="0">
              <a:lnSpc>
                <a:spcPct val="110000"/>
              </a:lnSpc>
              <a:buFont typeface="Arial"/>
              <a:buNone/>
            </a:pPr>
            <a:endParaRPr lang="en-AU" sz="2000"/>
          </a:p>
          <a:p>
            <a:pPr>
              <a:lnSpc>
                <a:spcPct val="110000"/>
              </a:lnSpc>
            </a:pPr>
            <a:r>
              <a:rPr lang="en-AU" sz="2000"/>
              <a:t>Details for any actions taken during the reporting period to further the objects of the legislation; </a:t>
            </a:r>
          </a:p>
          <a:p>
            <a:pPr>
              <a:lnSpc>
                <a:spcPct val="110000"/>
              </a:lnSpc>
            </a:pPr>
            <a:endParaRPr lang="en-AU" sz="1100"/>
          </a:p>
          <a:p>
            <a:pPr>
              <a:lnSpc>
                <a:spcPct val="110000"/>
              </a:lnSpc>
            </a:pPr>
            <a:r>
              <a:rPr lang="en-AU" sz="2000"/>
              <a:t>Details of any human rights complaints received by the entity including number and outcomes; and</a:t>
            </a:r>
          </a:p>
          <a:p>
            <a:pPr>
              <a:lnSpc>
                <a:spcPct val="110000"/>
              </a:lnSpc>
            </a:pPr>
            <a:endParaRPr lang="en-AU" sz="1100"/>
          </a:p>
          <a:p>
            <a:pPr>
              <a:lnSpc>
                <a:spcPct val="110000"/>
              </a:lnSpc>
            </a:pPr>
            <a:r>
              <a:rPr lang="en-AU" sz="2000"/>
              <a:t>Details of any review of policies, programs, procedures, practices or services undertaken in relation to their compatibility with human rights. </a:t>
            </a:r>
            <a:endParaRPr lang="en-AU" sz="2000" dirty="0"/>
          </a:p>
        </p:txBody>
      </p:sp>
      <p:pic>
        <p:nvPicPr>
          <p:cNvPr id="4" name="Picture 3" descr="A picture containing text, clipart&#10;&#10;Description automatically generated">
            <a:extLst>
              <a:ext uri="{FF2B5EF4-FFF2-40B4-BE49-F238E27FC236}">
                <a16:creationId xmlns:a16="http://schemas.microsoft.com/office/drawing/2014/main" id="{45C2E6BD-C12C-D9E5-0708-127E15C2D68C}"/>
              </a:ext>
            </a:extLst>
          </p:cNvPr>
          <p:cNvPicPr>
            <a:picLocks noChangeAspect="1"/>
          </p:cNvPicPr>
          <p:nvPr/>
        </p:nvPicPr>
        <p:blipFill>
          <a:blip r:embed="rId2"/>
          <a:stretch>
            <a:fillRect/>
          </a:stretch>
        </p:blipFill>
        <p:spPr>
          <a:xfrm>
            <a:off x="8024408" y="2453111"/>
            <a:ext cx="3364852" cy="3364852"/>
          </a:xfrm>
          <a:prstGeom prst="rect">
            <a:avLst/>
          </a:prstGeom>
        </p:spPr>
      </p:pic>
      <p:cxnSp>
        <p:nvCxnSpPr>
          <p:cNvPr id="5" name="Straight Connector 4">
            <a:extLst>
              <a:ext uri="{FF2B5EF4-FFF2-40B4-BE49-F238E27FC236}">
                <a16:creationId xmlns:a16="http://schemas.microsoft.com/office/drawing/2014/main" id="{7B646CBF-31A6-FC67-C77C-8F1EE81E904B}"/>
              </a:ext>
            </a:extLst>
          </p:cNvPr>
          <p:cNvCxnSpPr>
            <a:cxnSpLocks/>
          </p:cNvCxnSpPr>
          <p:nvPr/>
        </p:nvCxnSpPr>
        <p:spPr>
          <a:xfrm>
            <a:off x="572493" y="1746822"/>
            <a:ext cx="11018520"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78345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4DD7-8226-0F83-BBD3-8F82FC2227DC}"/>
              </a:ext>
            </a:extLst>
          </p:cNvPr>
          <p:cNvSpPr txBox="1">
            <a:spLocks/>
          </p:cNvSpPr>
          <p:nvPr/>
        </p:nvSpPr>
        <p:spPr>
          <a:xfrm>
            <a:off x="373401" y="315077"/>
            <a:ext cx="5592413" cy="1956841"/>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a:t>Summary </a:t>
            </a:r>
            <a:br>
              <a:rPr lang="en-US" sz="3600"/>
            </a:br>
            <a:r>
              <a:rPr lang="en-US" sz="3600" i="1"/>
              <a:t>Human Rights Act 2019</a:t>
            </a:r>
            <a:endParaRPr lang="en-AU" sz="3600" i="1" dirty="0"/>
          </a:p>
        </p:txBody>
      </p:sp>
      <p:sp>
        <p:nvSpPr>
          <p:cNvPr id="3" name="Content Placeholder 2">
            <a:extLst>
              <a:ext uri="{FF2B5EF4-FFF2-40B4-BE49-F238E27FC236}">
                <a16:creationId xmlns:a16="http://schemas.microsoft.com/office/drawing/2014/main" id="{7D833A9F-FD38-8197-58C0-00B47AA936A6}"/>
              </a:ext>
            </a:extLst>
          </p:cNvPr>
          <p:cNvSpPr txBox="1">
            <a:spLocks/>
          </p:cNvSpPr>
          <p:nvPr/>
        </p:nvSpPr>
        <p:spPr>
          <a:xfrm>
            <a:off x="269508" y="2854611"/>
            <a:ext cx="5380522" cy="365973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indent="-450850">
              <a:lnSpc>
                <a:spcPct val="110000"/>
              </a:lnSpc>
            </a:pPr>
            <a:r>
              <a:rPr lang="en-AU" sz="1600"/>
              <a:t>Should be seen as a tool that can promote good advocacy for children and young people’s needs to be met and for children and young people and carers rights to be upheld. </a:t>
            </a:r>
          </a:p>
          <a:p>
            <a:pPr marL="450850" indent="-450850">
              <a:lnSpc>
                <a:spcPct val="110000"/>
              </a:lnSpc>
            </a:pPr>
            <a:endParaRPr lang="en-AU" sz="1000"/>
          </a:p>
          <a:p>
            <a:pPr marL="450850" indent="-450850">
              <a:lnSpc>
                <a:spcPct val="110000"/>
              </a:lnSpc>
            </a:pPr>
            <a:r>
              <a:rPr lang="en-US" sz="1600"/>
              <a:t>The </a:t>
            </a:r>
            <a:r>
              <a:rPr lang="en-US" sz="1600" i="1"/>
              <a:t>Human Rights Act 2019 </a:t>
            </a:r>
            <a:r>
              <a:rPr lang="en-US" sz="1600"/>
              <a:t>will also provide for the protection of rights relating to families and therefore birth parents.</a:t>
            </a:r>
          </a:p>
          <a:p>
            <a:pPr marL="450850" indent="-450850">
              <a:lnSpc>
                <a:spcPct val="110000"/>
              </a:lnSpc>
            </a:pPr>
            <a:endParaRPr lang="en-AU" sz="1000"/>
          </a:p>
          <a:p>
            <a:pPr marL="450850" indent="-450850">
              <a:lnSpc>
                <a:spcPct val="110000"/>
              </a:lnSpc>
            </a:pPr>
            <a:r>
              <a:rPr lang="en-AU" sz="1600"/>
              <a:t>Important that on all occasions, all appropriate steps are taken to resolve the conflict as per the processes set out by the public entities that would already be in place i.e., complaints processes.  </a:t>
            </a:r>
          </a:p>
          <a:p>
            <a:pPr marL="450850" indent="-450850">
              <a:lnSpc>
                <a:spcPct val="110000"/>
              </a:lnSpc>
            </a:pPr>
            <a:endParaRPr lang="en-AU" sz="1050"/>
          </a:p>
          <a:p>
            <a:pPr marL="450850" indent="-450850">
              <a:lnSpc>
                <a:spcPct val="110000"/>
              </a:lnSpc>
            </a:pPr>
            <a:r>
              <a:rPr lang="en-AU" sz="1600"/>
              <a:t>Only when these attempts have not been successful, should there be access to the Human Rights Commission.  </a:t>
            </a:r>
          </a:p>
          <a:p>
            <a:pPr>
              <a:lnSpc>
                <a:spcPct val="110000"/>
              </a:lnSpc>
            </a:pPr>
            <a:endParaRPr lang="en-AU" sz="1600" dirty="0"/>
          </a:p>
        </p:txBody>
      </p:sp>
      <p:pic>
        <p:nvPicPr>
          <p:cNvPr id="4" name="Picture 3" descr="Text, letter&#10;&#10;Description automatically generated">
            <a:extLst>
              <a:ext uri="{FF2B5EF4-FFF2-40B4-BE49-F238E27FC236}">
                <a16:creationId xmlns:a16="http://schemas.microsoft.com/office/drawing/2014/main" id="{A25038FD-0501-388C-FB65-F14997B08B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8569" y="651510"/>
            <a:ext cx="5718043" cy="619048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5" name="Straight Connector 4">
            <a:extLst>
              <a:ext uri="{FF2B5EF4-FFF2-40B4-BE49-F238E27FC236}">
                <a16:creationId xmlns:a16="http://schemas.microsoft.com/office/drawing/2014/main" id="{7F05F705-CED3-49F6-AE42-D5EAA01ADD42}"/>
              </a:ext>
            </a:extLst>
          </p:cNvPr>
          <p:cNvCxnSpPr>
            <a:cxnSpLocks/>
          </p:cNvCxnSpPr>
          <p:nvPr/>
        </p:nvCxnSpPr>
        <p:spPr>
          <a:xfrm>
            <a:off x="373401" y="2553068"/>
            <a:ext cx="5457128"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3637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5BB4-AEE2-1003-E087-3F9CCF2EA499}"/>
              </a:ext>
            </a:extLst>
          </p:cNvPr>
          <p:cNvSpPr txBox="1">
            <a:spLocks/>
          </p:cNvSpPr>
          <p:nvPr/>
        </p:nvSpPr>
        <p:spPr>
          <a:xfrm>
            <a:off x="285750" y="2238285"/>
            <a:ext cx="3602529" cy="144613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b="1" kern="1200" dirty="0">
                <a:solidFill>
                  <a:schemeClr val="tx1"/>
                </a:solidFill>
                <a:latin typeface="+mj-lt"/>
                <a:ea typeface="+mj-ea"/>
                <a:cs typeface="+mj-cs"/>
              </a:rPr>
              <a:t>Placement agreements </a:t>
            </a:r>
          </a:p>
        </p:txBody>
      </p:sp>
      <p:pic>
        <p:nvPicPr>
          <p:cNvPr id="3" name="Picture 2" descr="A few people sitting at a table&#10;&#10;Description automatically generated with medium confidence">
            <a:extLst>
              <a:ext uri="{FF2B5EF4-FFF2-40B4-BE49-F238E27FC236}">
                <a16:creationId xmlns:a16="http://schemas.microsoft.com/office/drawing/2014/main" id="{4818CFAB-2C7F-87AC-B4E7-DFAD803FEA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6210" y="994081"/>
            <a:ext cx="7940040" cy="5319570"/>
          </a:xfrm>
          <a:prstGeom prst="rect">
            <a:avLst/>
          </a:prstGeom>
        </p:spPr>
      </p:pic>
      <p:cxnSp>
        <p:nvCxnSpPr>
          <p:cNvPr id="4" name="Straight Connector 3">
            <a:extLst>
              <a:ext uri="{FF2B5EF4-FFF2-40B4-BE49-F238E27FC236}">
                <a16:creationId xmlns:a16="http://schemas.microsoft.com/office/drawing/2014/main" id="{08D6B7DC-7FEA-31F5-74E0-E814C3DC6790}"/>
              </a:ext>
            </a:extLst>
          </p:cNvPr>
          <p:cNvCxnSpPr>
            <a:cxnSpLocks/>
          </p:cNvCxnSpPr>
          <p:nvPr/>
        </p:nvCxnSpPr>
        <p:spPr>
          <a:xfrm>
            <a:off x="285750" y="3900087"/>
            <a:ext cx="3214534"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27319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0FF970-870E-3AA9-9E23-EB828A1093F8}"/>
              </a:ext>
            </a:extLst>
          </p:cNvPr>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09037" y="1504949"/>
            <a:ext cx="6201645" cy="4735831"/>
          </a:xfrm>
          <a:prstGeom prst="rect">
            <a:avLst/>
          </a:prstGeom>
          <a:effectLst/>
        </p:spPr>
      </p:pic>
      <p:sp>
        <p:nvSpPr>
          <p:cNvPr id="2" name="Content Placeholder 2">
            <a:extLst>
              <a:ext uri="{FF2B5EF4-FFF2-40B4-BE49-F238E27FC236}">
                <a16:creationId xmlns:a16="http://schemas.microsoft.com/office/drawing/2014/main" id="{7FCD5C6F-D593-0986-EE6F-E3BBBA16DD06}"/>
              </a:ext>
            </a:extLst>
          </p:cNvPr>
          <p:cNvSpPr txBox="1">
            <a:spLocks/>
          </p:cNvSpPr>
          <p:nvPr/>
        </p:nvSpPr>
        <p:spPr>
          <a:xfrm>
            <a:off x="381317" y="2171700"/>
            <a:ext cx="5389669" cy="4229099"/>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4008" indent="0">
              <a:lnSpc>
                <a:spcPct val="90000"/>
              </a:lnSpc>
              <a:buFont typeface="Arial"/>
              <a:buNone/>
            </a:pPr>
            <a:r>
              <a:rPr lang="en-AU" sz="2000" b="1" dirty="0"/>
              <a:t>Section 84 </a:t>
            </a:r>
            <a:r>
              <a:rPr lang="en-AU" sz="2000" b="1" i="1" dirty="0"/>
              <a:t>Child Protection Act 1999</a:t>
            </a:r>
          </a:p>
          <a:p>
            <a:pPr marL="64008" indent="0">
              <a:lnSpc>
                <a:spcPct val="90000"/>
              </a:lnSpc>
              <a:buFont typeface="Arial"/>
              <a:buNone/>
            </a:pPr>
            <a:endParaRPr lang="en-AU" sz="2000" b="1" i="1" dirty="0"/>
          </a:p>
          <a:p>
            <a:pPr marL="64008" indent="0">
              <a:lnSpc>
                <a:spcPct val="90000"/>
              </a:lnSpc>
              <a:buFont typeface="Arial"/>
              <a:buNone/>
            </a:pPr>
            <a:r>
              <a:rPr lang="en-AU" sz="2000" dirty="0"/>
              <a:t>Agreements to provide care for children:</a:t>
            </a:r>
          </a:p>
          <a:p>
            <a:pPr marL="358775" indent="-269875">
              <a:lnSpc>
                <a:spcPct val="90000"/>
              </a:lnSpc>
              <a:buFont typeface="+mj-lt"/>
              <a:buAutoNum type="arabicParenR"/>
            </a:pPr>
            <a:r>
              <a:rPr lang="en-AU" sz="2000" dirty="0"/>
              <a:t>If an approved carer agrees to care for the child, the chief executive and approved carer must enter into a written agreement for the child’s care.  </a:t>
            </a:r>
          </a:p>
          <a:p>
            <a:pPr marL="358775" indent="0">
              <a:lnSpc>
                <a:spcPct val="90000"/>
              </a:lnSpc>
              <a:buFont typeface="Arial"/>
              <a:buNone/>
            </a:pPr>
            <a:r>
              <a:rPr lang="en-AU" sz="2000" i="1" dirty="0"/>
              <a:t>Note - Provisions of the agreement may be included in the child’s case plan.</a:t>
            </a:r>
          </a:p>
          <a:p>
            <a:pPr marL="64008" indent="0">
              <a:lnSpc>
                <a:spcPct val="90000"/>
              </a:lnSpc>
              <a:buFont typeface="Arial"/>
              <a:buNone/>
            </a:pPr>
            <a:endParaRPr lang="en-AU" sz="2000" dirty="0"/>
          </a:p>
          <a:p>
            <a:pPr marL="358775" indent="-295275">
              <a:lnSpc>
                <a:spcPct val="90000"/>
              </a:lnSpc>
              <a:buFont typeface="+mj-lt"/>
              <a:buAutoNum type="arabicParenR" startAt="2"/>
            </a:pPr>
            <a:r>
              <a:rPr lang="en-AU" sz="2000" dirty="0"/>
              <a:t>The terms prescribed under a regulation must be included in the agreement.</a:t>
            </a:r>
          </a:p>
          <a:p>
            <a:pPr>
              <a:lnSpc>
                <a:spcPct val="90000"/>
              </a:lnSpc>
            </a:pPr>
            <a:endParaRPr lang="en-AU" sz="2000" dirty="0"/>
          </a:p>
          <a:p>
            <a:pPr marL="0" indent="0">
              <a:lnSpc>
                <a:spcPct val="90000"/>
              </a:lnSpc>
              <a:buFont typeface="Arial"/>
              <a:buNone/>
            </a:pPr>
            <a:endParaRPr lang="en-AU" sz="2000" dirty="0"/>
          </a:p>
        </p:txBody>
      </p:sp>
      <p:sp>
        <p:nvSpPr>
          <p:cNvPr id="4" name="Title 1">
            <a:extLst>
              <a:ext uri="{FF2B5EF4-FFF2-40B4-BE49-F238E27FC236}">
                <a16:creationId xmlns:a16="http://schemas.microsoft.com/office/drawing/2014/main" id="{B2D0EF0C-2355-30E0-2E4B-F5C8EED62FAC}"/>
              </a:ext>
            </a:extLst>
          </p:cNvPr>
          <p:cNvSpPr txBox="1">
            <a:spLocks/>
          </p:cNvSpPr>
          <p:nvPr/>
        </p:nvSpPr>
        <p:spPr>
          <a:xfrm>
            <a:off x="381318" y="1101459"/>
            <a:ext cx="5389669" cy="806980"/>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600" dirty="0"/>
              <a:t>Placement agreements </a:t>
            </a:r>
            <a:endParaRPr lang="en-AU" sz="3600" dirty="0"/>
          </a:p>
        </p:txBody>
      </p:sp>
      <p:cxnSp>
        <p:nvCxnSpPr>
          <p:cNvPr id="5" name="Straight Connector 4">
            <a:extLst>
              <a:ext uri="{FF2B5EF4-FFF2-40B4-BE49-F238E27FC236}">
                <a16:creationId xmlns:a16="http://schemas.microsoft.com/office/drawing/2014/main" id="{176B7903-86B3-CECF-13B0-26EEC45D92D2}"/>
              </a:ext>
            </a:extLst>
          </p:cNvPr>
          <p:cNvCxnSpPr>
            <a:cxnSpLocks/>
          </p:cNvCxnSpPr>
          <p:nvPr/>
        </p:nvCxnSpPr>
        <p:spPr>
          <a:xfrm>
            <a:off x="660434" y="1908439"/>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32296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78D1-FBF3-B362-A064-05FF4815E041}"/>
              </a:ext>
            </a:extLst>
          </p:cNvPr>
          <p:cNvSpPr txBox="1">
            <a:spLocks/>
          </p:cNvSpPr>
          <p:nvPr/>
        </p:nvSpPr>
        <p:spPr>
          <a:xfrm>
            <a:off x="572493" y="917727"/>
            <a:ext cx="11018520" cy="588713"/>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a:t>Purpose of Placement agreements (PA)</a:t>
            </a:r>
            <a:endParaRPr lang="en-AU" sz="3600" dirty="0"/>
          </a:p>
        </p:txBody>
      </p:sp>
      <p:sp>
        <p:nvSpPr>
          <p:cNvPr id="3" name="Content Placeholder 2">
            <a:extLst>
              <a:ext uri="{FF2B5EF4-FFF2-40B4-BE49-F238E27FC236}">
                <a16:creationId xmlns:a16="http://schemas.microsoft.com/office/drawing/2014/main" id="{797DEBCC-15BC-AEA7-A083-95D8DD7EFF3C}"/>
              </a:ext>
            </a:extLst>
          </p:cNvPr>
          <p:cNvSpPr txBox="1">
            <a:spLocks/>
          </p:cNvSpPr>
          <p:nvPr/>
        </p:nvSpPr>
        <p:spPr>
          <a:xfrm>
            <a:off x="572493" y="2071316"/>
            <a:ext cx="6713552" cy="4401202"/>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AU" sz="1800"/>
              <a:t>Provides those responsible for the child’s daily care with the most recent information about the child’s needs</a:t>
            </a:r>
          </a:p>
          <a:p>
            <a:pPr>
              <a:lnSpc>
                <a:spcPct val="90000"/>
              </a:lnSpc>
            </a:pPr>
            <a:r>
              <a:rPr lang="en-AU" sz="1800"/>
              <a:t>Responds to the need for additional supports to meet the child’s needs or to assist those caring for the child to meet the child’s needs.</a:t>
            </a:r>
          </a:p>
          <a:p>
            <a:pPr>
              <a:lnSpc>
                <a:spcPct val="90000"/>
              </a:lnSpc>
            </a:pPr>
            <a:r>
              <a:rPr lang="en-AU" sz="1800"/>
              <a:t>Reflects the changing family contact schedules and cultural contact arrangements.</a:t>
            </a:r>
          </a:p>
          <a:p>
            <a:pPr>
              <a:lnSpc>
                <a:spcPct val="90000"/>
              </a:lnSpc>
            </a:pPr>
            <a:r>
              <a:rPr lang="en-AU" sz="1800"/>
              <a:t>Shares responsibility for meeting the child’s needs.</a:t>
            </a:r>
          </a:p>
          <a:p>
            <a:pPr>
              <a:lnSpc>
                <a:spcPct val="90000"/>
              </a:lnSpc>
            </a:pPr>
            <a:r>
              <a:rPr lang="en-AU" sz="1800"/>
              <a:t>Helps the parties to be clear about their role and responsibilities, and that of others in the child’s safety and support network.</a:t>
            </a:r>
          </a:p>
          <a:p>
            <a:pPr>
              <a:lnSpc>
                <a:spcPct val="90000"/>
              </a:lnSpc>
            </a:pPr>
            <a:r>
              <a:rPr lang="en-US" sz="1800"/>
              <a:t>Placement agreements should be completed at least 6 monthly.</a:t>
            </a:r>
          </a:p>
          <a:p>
            <a:pPr marL="0" indent="0" algn="r">
              <a:lnSpc>
                <a:spcPct val="90000"/>
              </a:lnSpc>
              <a:buFont typeface="Arial"/>
              <a:buNone/>
            </a:pPr>
            <a:endParaRPr lang="en-US" sz="1400" i="1"/>
          </a:p>
          <a:p>
            <a:pPr marL="0" indent="0" algn="r">
              <a:lnSpc>
                <a:spcPct val="90000"/>
              </a:lnSpc>
              <a:buFont typeface="Arial"/>
              <a:buNone/>
            </a:pPr>
            <a:endParaRPr lang="en-US" sz="1400" i="1"/>
          </a:p>
          <a:p>
            <a:pPr marL="0" indent="0" algn="r">
              <a:lnSpc>
                <a:spcPct val="90000"/>
              </a:lnSpc>
              <a:buFont typeface="Arial"/>
              <a:buNone/>
            </a:pPr>
            <a:r>
              <a:rPr lang="en-US" sz="1400" i="1"/>
              <a:t>QR code = </a:t>
            </a:r>
            <a:r>
              <a:rPr lang="en-US" sz="1400" i="1">
                <a:hlinkClick r:id="rId2"/>
              </a:rPr>
              <a:t>CSPM Support a care arrangement</a:t>
            </a:r>
            <a:endParaRPr lang="en-AU" sz="1400" i="1" dirty="0"/>
          </a:p>
        </p:txBody>
      </p:sp>
      <p:pic>
        <p:nvPicPr>
          <p:cNvPr id="4" name="Picture 3">
            <a:extLst>
              <a:ext uri="{FF2B5EF4-FFF2-40B4-BE49-F238E27FC236}">
                <a16:creationId xmlns:a16="http://schemas.microsoft.com/office/drawing/2014/main" id="{158F93C0-3F7B-3031-4534-3B99A94789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91" b="-3"/>
          <a:stretch/>
        </p:blipFill>
        <p:spPr>
          <a:xfrm>
            <a:off x="7675658" y="2093976"/>
            <a:ext cx="3941064" cy="4096512"/>
          </a:xfrm>
          <a:prstGeom prst="rect">
            <a:avLst/>
          </a:prstGeom>
        </p:spPr>
      </p:pic>
      <p:cxnSp>
        <p:nvCxnSpPr>
          <p:cNvPr id="5" name="Straight Connector 4">
            <a:extLst>
              <a:ext uri="{FF2B5EF4-FFF2-40B4-BE49-F238E27FC236}">
                <a16:creationId xmlns:a16="http://schemas.microsoft.com/office/drawing/2014/main" id="{67C9F3F7-3DE9-6B74-C90C-7DF726A75800}"/>
              </a:ext>
            </a:extLst>
          </p:cNvPr>
          <p:cNvCxnSpPr>
            <a:cxnSpLocks/>
          </p:cNvCxnSpPr>
          <p:nvPr/>
        </p:nvCxnSpPr>
        <p:spPr>
          <a:xfrm>
            <a:off x="572493" y="1707493"/>
            <a:ext cx="10646113"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25718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629D-C4A0-6619-02D3-1DB488099086}"/>
              </a:ext>
            </a:extLst>
          </p:cNvPr>
          <p:cNvSpPr txBox="1">
            <a:spLocks/>
          </p:cNvSpPr>
          <p:nvPr/>
        </p:nvSpPr>
        <p:spPr>
          <a:xfrm>
            <a:off x="5080934" y="502944"/>
            <a:ext cx="6586491" cy="1286160"/>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a:t>If PAs are not completed… </a:t>
            </a:r>
            <a:endParaRPr lang="en-AU" sz="3600" dirty="0"/>
          </a:p>
        </p:txBody>
      </p:sp>
      <p:sp>
        <p:nvSpPr>
          <p:cNvPr id="3" name="Content Placeholder 2">
            <a:extLst>
              <a:ext uri="{FF2B5EF4-FFF2-40B4-BE49-F238E27FC236}">
                <a16:creationId xmlns:a16="http://schemas.microsoft.com/office/drawing/2014/main" id="{50B6CB6A-FBB4-1556-CD50-B6C7A541F91F}"/>
              </a:ext>
            </a:extLst>
          </p:cNvPr>
          <p:cNvSpPr txBox="1">
            <a:spLocks/>
          </p:cNvSpPr>
          <p:nvPr/>
        </p:nvSpPr>
        <p:spPr>
          <a:xfrm>
            <a:off x="4965431" y="2438400"/>
            <a:ext cx="6586489" cy="3785419"/>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AU" sz="2000" dirty="0"/>
              <a:t>Care team not understanding support needs of care arrangement i.e. respite/short break requirements, child care needs, etc.</a:t>
            </a:r>
          </a:p>
          <a:p>
            <a:pPr>
              <a:lnSpc>
                <a:spcPct val="90000"/>
              </a:lnSpc>
            </a:pPr>
            <a:r>
              <a:rPr lang="en-AU" sz="2000" dirty="0"/>
              <a:t>Increased risk of care arrangement breakdown</a:t>
            </a:r>
          </a:p>
          <a:p>
            <a:pPr>
              <a:lnSpc>
                <a:spcPct val="90000"/>
              </a:lnSpc>
            </a:pPr>
            <a:r>
              <a:rPr lang="en-AU" sz="2000" dirty="0"/>
              <a:t>No record of verbal agreements which can lead to miscommunication and ultimately care arrangement breakdown.</a:t>
            </a:r>
          </a:p>
          <a:p>
            <a:pPr>
              <a:lnSpc>
                <a:spcPct val="90000"/>
              </a:lnSpc>
            </a:pPr>
            <a:r>
              <a:rPr lang="en-AU" sz="2000" dirty="0"/>
              <a:t>Sharing of information not occurring as it should leading to potential risk to other children in care arrangement and household members.</a:t>
            </a:r>
          </a:p>
          <a:p>
            <a:pPr>
              <a:lnSpc>
                <a:spcPct val="90000"/>
              </a:lnSpc>
            </a:pPr>
            <a:r>
              <a:rPr lang="en-AU" sz="2000" dirty="0"/>
              <a:t>No clear expectations and understanding leading to increased phone traffic to CSSC. </a:t>
            </a:r>
          </a:p>
          <a:p>
            <a:pPr>
              <a:lnSpc>
                <a:spcPct val="90000"/>
              </a:lnSpc>
            </a:pPr>
            <a:endParaRPr lang="en-AU" sz="2000" dirty="0"/>
          </a:p>
          <a:p>
            <a:pPr>
              <a:lnSpc>
                <a:spcPct val="90000"/>
              </a:lnSpc>
            </a:pPr>
            <a:endParaRPr lang="en-AU" sz="2000" dirty="0"/>
          </a:p>
          <a:p>
            <a:pPr>
              <a:lnSpc>
                <a:spcPct val="90000"/>
              </a:lnSpc>
            </a:pPr>
            <a:endParaRPr lang="en-AU" sz="2000" dirty="0"/>
          </a:p>
        </p:txBody>
      </p:sp>
      <p:grpSp>
        <p:nvGrpSpPr>
          <p:cNvPr id="7" name="Group 6">
            <a:extLst>
              <a:ext uri="{FF2B5EF4-FFF2-40B4-BE49-F238E27FC236}">
                <a16:creationId xmlns:a16="http://schemas.microsoft.com/office/drawing/2014/main" id="{3991451E-E873-25D0-ABE1-23345E70DAD5}"/>
              </a:ext>
            </a:extLst>
          </p:cNvPr>
          <p:cNvGrpSpPr/>
          <p:nvPr/>
        </p:nvGrpSpPr>
        <p:grpSpPr>
          <a:xfrm flipH="1">
            <a:off x="0" y="5168902"/>
            <a:ext cx="5938684" cy="1354115"/>
            <a:chOff x="5630269" y="5030797"/>
            <a:chExt cx="6561731" cy="1311956"/>
          </a:xfrm>
        </p:grpSpPr>
        <p:cxnSp>
          <p:nvCxnSpPr>
            <p:cNvPr id="8" name="Straight Connector 7">
              <a:extLst>
                <a:ext uri="{FF2B5EF4-FFF2-40B4-BE49-F238E27FC236}">
                  <a16:creationId xmlns:a16="http://schemas.microsoft.com/office/drawing/2014/main" id="{E86F536E-2FAB-6F88-8761-D5D8F369D0F6}"/>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5ABE243B-C2F7-B6CC-4756-0025C3B978E8}"/>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8F491310-AEDD-0F65-398D-2B55F86ABA4A}"/>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05194956-BBA6-FD14-EB9F-63D9CE24AF41}"/>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22AAD3B0-8A99-158D-F785-CFC1EF9A1B7F}"/>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pic>
        <p:nvPicPr>
          <p:cNvPr id="4" name="Picture 3" descr="A group of people sitting at a table looking at papers&#10;&#10;Description automatically generated with medium confidence">
            <a:extLst>
              <a:ext uri="{FF2B5EF4-FFF2-40B4-BE49-F238E27FC236}">
                <a16:creationId xmlns:a16="http://schemas.microsoft.com/office/drawing/2014/main" id="{A1CF3ACF-65C4-FBA3-990D-B9A1C1FE7C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24575" y="948691"/>
            <a:ext cx="3647375" cy="5396026"/>
          </a:xfrm>
          <a:prstGeom prst="rect">
            <a:avLst/>
          </a:prstGeom>
          <a:effectLst/>
        </p:spPr>
      </p:pic>
      <p:cxnSp>
        <p:nvCxnSpPr>
          <p:cNvPr id="5" name="Straight Connector 4">
            <a:extLst>
              <a:ext uri="{FF2B5EF4-FFF2-40B4-BE49-F238E27FC236}">
                <a16:creationId xmlns:a16="http://schemas.microsoft.com/office/drawing/2014/main" id="{BC8B316C-56EA-F2C6-65E5-A99A0AD1B52A}"/>
              </a:ext>
            </a:extLst>
          </p:cNvPr>
          <p:cNvCxnSpPr>
            <a:cxnSpLocks/>
          </p:cNvCxnSpPr>
          <p:nvPr/>
        </p:nvCxnSpPr>
        <p:spPr>
          <a:xfrm>
            <a:off x="5080934" y="2041790"/>
            <a:ext cx="6470986"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68026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C4FA02-AB7A-1F76-034B-B816D4380DA6}"/>
              </a:ext>
            </a:extLst>
          </p:cNvPr>
          <p:cNvSpPr txBox="1">
            <a:spLocks/>
          </p:cNvSpPr>
          <p:nvPr/>
        </p:nvSpPr>
        <p:spPr>
          <a:xfrm>
            <a:off x="411480" y="987552"/>
            <a:ext cx="4485861" cy="1088136"/>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100"/>
              <a:t>If PAs are not completed continued...</a:t>
            </a:r>
            <a:endParaRPr lang="en-AU" sz="3100" dirty="0"/>
          </a:p>
        </p:txBody>
      </p:sp>
      <p:sp>
        <p:nvSpPr>
          <p:cNvPr id="6" name="Content Placeholder 2">
            <a:extLst>
              <a:ext uri="{FF2B5EF4-FFF2-40B4-BE49-F238E27FC236}">
                <a16:creationId xmlns:a16="http://schemas.microsoft.com/office/drawing/2014/main" id="{9A261190-8BD7-BF00-28D0-D9E1AA57B94C}"/>
              </a:ext>
            </a:extLst>
          </p:cNvPr>
          <p:cNvSpPr txBox="1">
            <a:spLocks/>
          </p:cNvSpPr>
          <p:nvPr/>
        </p:nvSpPr>
        <p:spPr>
          <a:xfrm>
            <a:off x="411479" y="2688336"/>
            <a:ext cx="4498848" cy="3584448"/>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700" dirty="0"/>
              <a:t>Cultural and Religious needs not being met or understood by care team.</a:t>
            </a:r>
          </a:p>
          <a:p>
            <a:r>
              <a:rPr lang="en-AU" sz="1700" dirty="0"/>
              <a:t>Health, Education and therapy needs not being met or understood by care team. </a:t>
            </a:r>
          </a:p>
          <a:p>
            <a:r>
              <a:rPr lang="en-AU" sz="1700" dirty="0"/>
              <a:t>The Care team does not have the very document that is reviewed when it is found that Standards of Care have not been met for a child in care.</a:t>
            </a:r>
          </a:p>
          <a:p>
            <a:pPr marL="0" indent="0">
              <a:buFont typeface="Arial"/>
              <a:buNone/>
            </a:pPr>
            <a:endParaRPr lang="en-AU" sz="1700" dirty="0"/>
          </a:p>
          <a:p>
            <a:pPr marL="0" indent="0">
              <a:buFont typeface="Arial"/>
              <a:buNone/>
            </a:pPr>
            <a:r>
              <a:rPr lang="en-AU" sz="1700" dirty="0"/>
              <a:t>Essentially a care team is not meeting their overall goal of creating safety for a child by not completing a Placement agreement.</a:t>
            </a:r>
          </a:p>
          <a:p>
            <a:endParaRPr lang="en-AU" sz="1700" dirty="0"/>
          </a:p>
          <a:p>
            <a:endParaRPr lang="en-AU" sz="1700" dirty="0"/>
          </a:p>
          <a:p>
            <a:endParaRPr lang="en-AU" sz="1700" dirty="0"/>
          </a:p>
        </p:txBody>
      </p:sp>
      <p:pic>
        <p:nvPicPr>
          <p:cNvPr id="7" name="Picture 6" descr="A group of people sitting at a table looking at papers&#10;&#10;Description automatically generated with medium confidence">
            <a:extLst>
              <a:ext uri="{FF2B5EF4-FFF2-40B4-BE49-F238E27FC236}">
                <a16:creationId xmlns:a16="http://schemas.microsoft.com/office/drawing/2014/main" id="{9C7155B9-3B6C-960C-A070-6531131FBC8A}"/>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b="-1"/>
          <a:stretch/>
        </p:blipFill>
        <p:spPr>
          <a:xfrm>
            <a:off x="5901070" y="636512"/>
            <a:ext cx="6290930" cy="6221488"/>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cxnSp>
        <p:nvCxnSpPr>
          <p:cNvPr id="8" name="Straight Connector 7">
            <a:extLst>
              <a:ext uri="{FF2B5EF4-FFF2-40B4-BE49-F238E27FC236}">
                <a16:creationId xmlns:a16="http://schemas.microsoft.com/office/drawing/2014/main" id="{BE91C2FF-DDE3-0770-01CE-D568F1171200}"/>
              </a:ext>
            </a:extLst>
          </p:cNvPr>
          <p:cNvCxnSpPr>
            <a:cxnSpLocks/>
          </p:cNvCxnSpPr>
          <p:nvPr/>
        </p:nvCxnSpPr>
        <p:spPr>
          <a:xfrm>
            <a:off x="411480" y="2346590"/>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04342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4898-242F-3630-25CA-14B6FF4BCC7F}"/>
              </a:ext>
            </a:extLst>
          </p:cNvPr>
          <p:cNvSpPr txBox="1">
            <a:spLocks/>
          </p:cNvSpPr>
          <p:nvPr/>
        </p:nvSpPr>
        <p:spPr>
          <a:xfrm>
            <a:off x="558868" y="1410598"/>
            <a:ext cx="4493192" cy="23660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b="1" dirty="0">
                <a:latin typeface="+mj-lt"/>
                <a:cs typeface="+mj-cs"/>
              </a:rPr>
              <a:t>Support and training for approved carers </a:t>
            </a:r>
          </a:p>
        </p:txBody>
      </p:sp>
      <p:pic>
        <p:nvPicPr>
          <p:cNvPr id="3" name="Picture 2">
            <a:extLst>
              <a:ext uri="{FF2B5EF4-FFF2-40B4-BE49-F238E27FC236}">
                <a16:creationId xmlns:a16="http://schemas.microsoft.com/office/drawing/2014/main" id="{D9F0C4D0-58D4-8972-3D88-0CCC79A21BF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94369" y="626636"/>
            <a:ext cx="6296108" cy="623136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4" name="Straight Connector 3">
            <a:extLst>
              <a:ext uri="{FF2B5EF4-FFF2-40B4-BE49-F238E27FC236}">
                <a16:creationId xmlns:a16="http://schemas.microsoft.com/office/drawing/2014/main" id="{D5099B8A-1B66-C60C-4F27-396FB420739D}"/>
              </a:ext>
            </a:extLst>
          </p:cNvPr>
          <p:cNvCxnSpPr>
            <a:cxnSpLocks/>
          </p:cNvCxnSpPr>
          <p:nvPr/>
        </p:nvCxnSpPr>
        <p:spPr>
          <a:xfrm>
            <a:off x="558868" y="4106565"/>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55408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70E7AD-8FA5-19DC-D634-7D7EAE2B1EFB}"/>
              </a:ext>
            </a:extLst>
          </p:cNvPr>
          <p:cNvSpPr txBox="1">
            <a:spLocks/>
          </p:cNvSpPr>
          <p:nvPr/>
        </p:nvSpPr>
        <p:spPr>
          <a:xfrm>
            <a:off x="516187" y="3049217"/>
            <a:ext cx="5431415" cy="2842919"/>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a:t>On May 21</a:t>
            </a:r>
            <a:r>
              <a:rPr lang="en-US" sz="2400" baseline="30000" dirty="0"/>
              <a:t>st</a:t>
            </a:r>
            <a:r>
              <a:rPr lang="en-US" sz="2400" dirty="0"/>
              <a:t>, 2023, section 148E of the </a:t>
            </a:r>
            <a:r>
              <a:rPr lang="en-US" sz="2400" i="1" dirty="0"/>
              <a:t>Child Protection Act 1999 </a:t>
            </a:r>
            <a:r>
              <a:rPr lang="en-US" sz="2400" dirty="0"/>
              <a:t>was enacted which refers to the Chief Executive responsibility to carers to provide support and training </a:t>
            </a:r>
          </a:p>
          <a:p>
            <a:pPr marL="0" indent="0">
              <a:lnSpc>
                <a:spcPct val="90000"/>
              </a:lnSpc>
              <a:buFont typeface="Arial"/>
              <a:buNone/>
            </a:pPr>
            <a:endParaRPr lang="en-US" sz="2400" dirty="0"/>
          </a:p>
          <a:p>
            <a:pPr marL="0" indent="0">
              <a:lnSpc>
                <a:spcPct val="90000"/>
              </a:lnSpc>
              <a:buFont typeface="Arial"/>
              <a:buNone/>
            </a:pPr>
            <a:r>
              <a:rPr lang="en-US" sz="2400" i="1" dirty="0"/>
              <a:t>What does this mean for carers?</a:t>
            </a:r>
            <a:endParaRPr lang="en-AU" sz="2400" i="1" dirty="0"/>
          </a:p>
        </p:txBody>
      </p:sp>
      <p:pic>
        <p:nvPicPr>
          <p:cNvPr id="3" name="Picture 2">
            <a:extLst>
              <a:ext uri="{FF2B5EF4-FFF2-40B4-BE49-F238E27FC236}">
                <a16:creationId xmlns:a16="http://schemas.microsoft.com/office/drawing/2014/main" id="{E2BB91A2-BC08-C08B-3DA6-E1985FE6D1ED}"/>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096000" y="1777025"/>
            <a:ext cx="5579813" cy="4115111"/>
          </a:xfrm>
          <a:prstGeom prst="rect">
            <a:avLst/>
          </a:prstGeom>
          <a:effectLst/>
        </p:spPr>
      </p:pic>
      <p:sp>
        <p:nvSpPr>
          <p:cNvPr id="4" name="Title 1">
            <a:extLst>
              <a:ext uri="{FF2B5EF4-FFF2-40B4-BE49-F238E27FC236}">
                <a16:creationId xmlns:a16="http://schemas.microsoft.com/office/drawing/2014/main" id="{FAA7E168-597B-D731-77BA-4BE5E599F9BE}"/>
              </a:ext>
            </a:extLst>
          </p:cNvPr>
          <p:cNvSpPr txBox="1">
            <a:spLocks/>
          </p:cNvSpPr>
          <p:nvPr/>
        </p:nvSpPr>
        <p:spPr>
          <a:xfrm>
            <a:off x="731078" y="965864"/>
            <a:ext cx="5751871" cy="1622321"/>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100"/>
              <a:t>Chief executive’s responsibility to provide support and training </a:t>
            </a:r>
            <a:endParaRPr lang="en-AU" sz="3100" dirty="0"/>
          </a:p>
        </p:txBody>
      </p:sp>
      <p:cxnSp>
        <p:nvCxnSpPr>
          <p:cNvPr id="5" name="Straight Connector 4">
            <a:extLst>
              <a:ext uri="{FF2B5EF4-FFF2-40B4-BE49-F238E27FC236}">
                <a16:creationId xmlns:a16="http://schemas.microsoft.com/office/drawing/2014/main" id="{E28EECC3-543E-F408-6405-1676CE6B0B85}"/>
              </a:ext>
            </a:extLst>
          </p:cNvPr>
          <p:cNvCxnSpPr>
            <a:cxnSpLocks/>
          </p:cNvCxnSpPr>
          <p:nvPr/>
        </p:nvCxnSpPr>
        <p:spPr>
          <a:xfrm>
            <a:off x="731078" y="2619983"/>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7755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5800-AC08-756B-C33D-544BADCCBCC5}"/>
              </a:ext>
            </a:extLst>
          </p:cNvPr>
          <p:cNvSpPr txBox="1">
            <a:spLocks/>
          </p:cNvSpPr>
          <p:nvPr/>
        </p:nvSpPr>
        <p:spPr>
          <a:xfrm>
            <a:off x="643278" y="246789"/>
            <a:ext cx="4818888" cy="1481328"/>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dirty="0">
                <a:solidFill>
                  <a:schemeClr val="accent2"/>
                </a:solidFill>
              </a:rPr>
              <a:t>Acknowledgement</a:t>
            </a:r>
            <a:r>
              <a:rPr lang="en-US" sz="3600" dirty="0"/>
              <a:t> </a:t>
            </a:r>
            <a:endParaRPr lang="en-AU" sz="3600" dirty="0"/>
          </a:p>
        </p:txBody>
      </p:sp>
      <p:sp>
        <p:nvSpPr>
          <p:cNvPr id="3" name="Content Placeholder 8">
            <a:extLst>
              <a:ext uri="{FF2B5EF4-FFF2-40B4-BE49-F238E27FC236}">
                <a16:creationId xmlns:a16="http://schemas.microsoft.com/office/drawing/2014/main" id="{3A0DCC8C-F0EE-39DB-2C92-1B7911B23250}"/>
              </a:ext>
            </a:extLst>
          </p:cNvPr>
          <p:cNvSpPr txBox="1">
            <a:spLocks/>
          </p:cNvSpPr>
          <p:nvPr/>
        </p:nvSpPr>
        <p:spPr>
          <a:xfrm>
            <a:off x="471948" y="2002143"/>
            <a:ext cx="5171173" cy="4211844"/>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a:t>This module has been created in partnership with Queensland Foster and Kinship Care (QFKC).</a:t>
            </a:r>
          </a:p>
          <a:p>
            <a:pPr marL="0" indent="0">
              <a:buFont typeface="Arial"/>
              <a:buNone/>
            </a:pPr>
            <a:endParaRPr lang="en-US" sz="1300" dirty="0"/>
          </a:p>
          <a:p>
            <a:pPr marL="0" indent="0">
              <a:buFont typeface="Arial"/>
              <a:buNone/>
            </a:pPr>
            <a:r>
              <a:rPr lang="en-US" sz="2200" dirty="0"/>
              <a:t>QFKC are the peak body for informing, supporting, representing and advocating for carers and the children and young people for whom they care for.</a:t>
            </a:r>
          </a:p>
          <a:p>
            <a:pPr marL="0" indent="0">
              <a:buFont typeface="Arial"/>
              <a:buNone/>
            </a:pPr>
            <a:endParaRPr lang="en-US" sz="1600" dirty="0"/>
          </a:p>
          <a:p>
            <a:pPr marL="0" indent="0">
              <a:buFont typeface="Arial"/>
              <a:buNone/>
            </a:pPr>
            <a:r>
              <a:rPr lang="en-US" sz="1700" dirty="0"/>
              <a:t>For more information on QFKC please scan the QR code or visit: </a:t>
            </a:r>
            <a:r>
              <a:rPr lang="en-US" sz="1700" dirty="0">
                <a:hlinkClick r:id="rId2"/>
              </a:rPr>
              <a:t>https://www.qfkc.com.au</a:t>
            </a:r>
            <a:r>
              <a:rPr lang="en-US" sz="1700" dirty="0"/>
              <a:t> </a:t>
            </a:r>
          </a:p>
          <a:p>
            <a:pPr marL="0" indent="0">
              <a:buFont typeface="Arial"/>
              <a:buNone/>
            </a:pPr>
            <a:endParaRPr lang="en-US" sz="2200" dirty="0"/>
          </a:p>
        </p:txBody>
      </p:sp>
      <p:pic>
        <p:nvPicPr>
          <p:cNvPr id="4" name="Content Placeholder 4" descr="A picture containing graphical user interface&#10;&#10;Description automatically generated">
            <a:extLst>
              <a:ext uri="{FF2B5EF4-FFF2-40B4-BE49-F238E27FC236}">
                <a16:creationId xmlns:a16="http://schemas.microsoft.com/office/drawing/2014/main" id="{BFBCDC0C-C6CD-CCBB-683A-33255422D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8881" y="4146874"/>
            <a:ext cx="5012184" cy="1720718"/>
          </a:xfrm>
          <a:prstGeom prst="rect">
            <a:avLst/>
          </a:prstGeom>
        </p:spPr>
      </p:pic>
      <p:pic>
        <p:nvPicPr>
          <p:cNvPr id="5" name="Picture 4" descr="Qr code&#10;&#10;Description automatically generated">
            <a:extLst>
              <a:ext uri="{FF2B5EF4-FFF2-40B4-BE49-F238E27FC236}">
                <a16:creationId xmlns:a16="http://schemas.microsoft.com/office/drawing/2014/main" id="{E519CBF9-770C-5043-ED3A-080BC9907A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2113" y="952391"/>
            <a:ext cx="2476609" cy="2476609"/>
          </a:xfrm>
          <a:prstGeom prst="rect">
            <a:avLst/>
          </a:prstGeom>
        </p:spPr>
      </p:pic>
    </p:spTree>
    <p:extLst>
      <p:ext uri="{BB962C8B-B14F-4D97-AF65-F5344CB8AC3E}">
        <p14:creationId xmlns:p14="http://schemas.microsoft.com/office/powerpoint/2010/main" val="248036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2944D5-248C-4B6D-A993-3FA0ABA780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6114"/>
          </a:xfrm>
          <a:prstGeom prst="rect">
            <a:avLst/>
          </a:prstGeom>
        </p:spPr>
      </p:pic>
      <p:sp>
        <p:nvSpPr>
          <p:cNvPr id="2" name="Title 1"/>
          <p:cNvSpPr>
            <a:spLocks noGrp="1"/>
          </p:cNvSpPr>
          <p:nvPr>
            <p:ph type="title"/>
          </p:nvPr>
        </p:nvSpPr>
        <p:spPr>
          <a:xfrm>
            <a:off x="6246864" y="609600"/>
            <a:ext cx="5816361" cy="1330839"/>
          </a:xfrm>
        </p:spPr>
        <p:txBody>
          <a:bodyPr>
            <a:normAutofit/>
          </a:bodyPr>
          <a:lstStyle/>
          <a:p>
            <a:r>
              <a:rPr lang="en-AU" sz="3600" b="1" dirty="0"/>
              <a:t>Section 148 E</a:t>
            </a:r>
          </a:p>
        </p:txBody>
      </p:sp>
      <p:pic>
        <p:nvPicPr>
          <p:cNvPr id="5" name="Picture 4">
            <a:extLst>
              <a:ext uri="{FF2B5EF4-FFF2-40B4-BE49-F238E27FC236}">
                <a16:creationId xmlns:a16="http://schemas.microsoft.com/office/drawing/2014/main" id="{88C7FE13-9FB6-494B-969E-DBE9AE90E1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899" y="2155887"/>
            <a:ext cx="4029075" cy="2971442"/>
          </a:xfrm>
          <a:prstGeom prst="rect">
            <a:avLst/>
          </a:prstGeom>
        </p:spPr>
      </p:pic>
      <p:sp>
        <p:nvSpPr>
          <p:cNvPr id="3" name="Content Placeholder 2"/>
          <p:cNvSpPr>
            <a:spLocks noGrp="1"/>
          </p:cNvSpPr>
          <p:nvPr>
            <p:ph idx="1"/>
          </p:nvPr>
        </p:nvSpPr>
        <p:spPr>
          <a:xfrm>
            <a:off x="5381625" y="2194101"/>
            <a:ext cx="5816362" cy="3908587"/>
          </a:xfrm>
        </p:spPr>
        <p:txBody>
          <a:bodyPr>
            <a:normAutofit/>
          </a:bodyPr>
          <a:lstStyle/>
          <a:p>
            <a:pPr marL="179388" indent="0">
              <a:lnSpc>
                <a:spcPct val="90000"/>
              </a:lnSpc>
              <a:buNone/>
            </a:pPr>
            <a:r>
              <a:rPr lang="en-US" sz="2000" dirty="0"/>
              <a:t>The Chief executive must provide the approved carer with or ensure the approved carer has access to the following:</a:t>
            </a:r>
          </a:p>
          <a:p>
            <a:pPr marL="0" indent="0">
              <a:lnSpc>
                <a:spcPct val="90000"/>
              </a:lnSpc>
              <a:buNone/>
            </a:pPr>
            <a:endParaRPr lang="en-US" sz="2000" dirty="0"/>
          </a:p>
          <a:p>
            <a:pPr marL="538163" indent="-358775">
              <a:lnSpc>
                <a:spcPct val="90000"/>
              </a:lnSpc>
              <a:buFont typeface="+mj-lt"/>
              <a:buAutoNum type="alphaLcParenR"/>
            </a:pPr>
            <a:r>
              <a:rPr lang="en-US" sz="2000" dirty="0"/>
              <a:t>support to help the carer care for the child, including for example </a:t>
            </a:r>
          </a:p>
          <a:p>
            <a:pPr marL="806450" indent="-268288">
              <a:lnSpc>
                <a:spcPct val="90000"/>
              </a:lnSpc>
              <a:buFont typeface="+mj-lt"/>
              <a:buAutoNum type="romanLcPeriod"/>
            </a:pPr>
            <a:r>
              <a:rPr lang="en-US" sz="2000" dirty="0"/>
              <a:t>information about financial assistance for approved carers</a:t>
            </a:r>
          </a:p>
          <a:p>
            <a:pPr marL="806450" indent="-268288">
              <a:lnSpc>
                <a:spcPct val="90000"/>
              </a:lnSpc>
              <a:buFont typeface="+mj-lt"/>
              <a:buAutoNum type="romanLcPeriod"/>
            </a:pPr>
            <a:r>
              <a:rPr lang="en-US" sz="2000" dirty="0"/>
              <a:t>Information and advice about providing care for children </a:t>
            </a:r>
          </a:p>
          <a:p>
            <a:pPr marL="806450" indent="-268288">
              <a:lnSpc>
                <a:spcPct val="90000"/>
              </a:lnSpc>
              <a:buFont typeface="+mj-lt"/>
              <a:buAutoNum type="romanLcPeriod"/>
            </a:pPr>
            <a:r>
              <a:rPr lang="en-US" sz="2000" dirty="0"/>
              <a:t>Respite care</a:t>
            </a:r>
          </a:p>
          <a:p>
            <a:pPr marL="806450" indent="-268288">
              <a:lnSpc>
                <a:spcPct val="90000"/>
              </a:lnSpc>
              <a:buFont typeface="+mj-lt"/>
              <a:buAutoNum type="romanLcPeriod"/>
            </a:pPr>
            <a:r>
              <a:rPr lang="en-US" sz="2000" dirty="0"/>
              <a:t>access to support persons </a:t>
            </a:r>
          </a:p>
          <a:p>
            <a:pPr marL="0" indent="0">
              <a:lnSpc>
                <a:spcPct val="90000"/>
              </a:lnSpc>
              <a:buNone/>
            </a:pPr>
            <a:endParaRPr lang="en-AU" sz="2000" dirty="0"/>
          </a:p>
        </p:txBody>
      </p:sp>
      <p:pic>
        <p:nvPicPr>
          <p:cNvPr id="17" name="Picture 16" descr="Shape&#10;&#10;Description automatically generated with medium confidence">
            <a:extLst>
              <a:ext uri="{FF2B5EF4-FFF2-40B4-BE49-F238E27FC236}">
                <a16:creationId xmlns:a16="http://schemas.microsoft.com/office/drawing/2014/main" id="{88AD5AA0-7B6C-4812-BE8D-FA6BC1C76B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98628" y="6347304"/>
            <a:ext cx="1146323" cy="374353"/>
          </a:xfrm>
          <a:prstGeom prst="rect">
            <a:avLst/>
          </a:prstGeom>
        </p:spPr>
      </p:pic>
      <p:pic>
        <p:nvPicPr>
          <p:cNvPr id="4" name="Picture 3">
            <a:extLst>
              <a:ext uri="{FF2B5EF4-FFF2-40B4-BE49-F238E27FC236}">
                <a16:creationId xmlns:a16="http://schemas.microsoft.com/office/drawing/2014/main" id="{A217A10A-8A07-0922-F53B-0A53F00E813D}"/>
              </a:ext>
            </a:extLst>
          </p:cNvPr>
          <p:cNvPicPr>
            <a:picLocks noChangeAspect="1"/>
          </p:cNvPicPr>
          <p:nvPr/>
        </p:nvPicPr>
        <p:blipFill>
          <a:blip r:embed="rId5"/>
          <a:stretch>
            <a:fillRect/>
          </a:stretch>
        </p:blipFill>
        <p:spPr>
          <a:xfrm>
            <a:off x="0" y="-20248"/>
            <a:ext cx="12192000" cy="781159"/>
          </a:xfrm>
          <a:prstGeom prst="rect">
            <a:avLst/>
          </a:prstGeom>
        </p:spPr>
      </p:pic>
      <p:cxnSp>
        <p:nvCxnSpPr>
          <p:cNvPr id="6" name="Straight Connector 5">
            <a:extLst>
              <a:ext uri="{FF2B5EF4-FFF2-40B4-BE49-F238E27FC236}">
                <a16:creationId xmlns:a16="http://schemas.microsoft.com/office/drawing/2014/main" id="{B30E9EE0-2237-5664-F838-0E663D7F76E9}"/>
              </a:ext>
            </a:extLst>
          </p:cNvPr>
          <p:cNvCxnSpPr>
            <a:cxnSpLocks/>
          </p:cNvCxnSpPr>
          <p:nvPr/>
        </p:nvCxnSpPr>
        <p:spPr>
          <a:xfrm>
            <a:off x="5576562" y="1854977"/>
            <a:ext cx="5543722"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6760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170A4C-29A9-8AD4-F524-EDB9150A1389}"/>
              </a:ext>
            </a:extLst>
          </p:cNvPr>
          <p:cNvSpPr txBox="1">
            <a:spLocks/>
          </p:cNvSpPr>
          <p:nvPr/>
        </p:nvSpPr>
        <p:spPr>
          <a:xfrm>
            <a:off x="658812" y="883157"/>
            <a:ext cx="3739341" cy="1330839"/>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AU" sz="3600" dirty="0"/>
              <a:t>Section 148E continued…</a:t>
            </a:r>
          </a:p>
        </p:txBody>
      </p:sp>
      <p:sp>
        <p:nvSpPr>
          <p:cNvPr id="4" name="Content Placeholder 2">
            <a:extLst>
              <a:ext uri="{FF2B5EF4-FFF2-40B4-BE49-F238E27FC236}">
                <a16:creationId xmlns:a16="http://schemas.microsoft.com/office/drawing/2014/main" id="{55399F93-ED25-6C2C-7B25-BDED42657E81}"/>
              </a:ext>
            </a:extLst>
          </p:cNvPr>
          <p:cNvSpPr txBox="1">
            <a:spLocks/>
          </p:cNvSpPr>
          <p:nvPr/>
        </p:nvSpPr>
        <p:spPr>
          <a:xfrm>
            <a:off x="388399" y="2709296"/>
            <a:ext cx="4280169" cy="3379847"/>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90000"/>
              </a:lnSpc>
              <a:buFont typeface="+mj-lt"/>
              <a:buAutoNum type="alphaLcParenR" startAt="2"/>
            </a:pPr>
            <a:r>
              <a:rPr lang="en-US" sz="1700" dirty="0"/>
              <a:t>Training programs that maintain or develop the carer’s ability to care for the children </a:t>
            </a:r>
          </a:p>
          <a:p>
            <a:pPr marL="514350" indent="-514350">
              <a:lnSpc>
                <a:spcPct val="90000"/>
              </a:lnSpc>
              <a:buFont typeface="+mj-lt"/>
              <a:buAutoNum type="alphaLcParenR" startAt="2"/>
            </a:pPr>
            <a:endParaRPr lang="en-US" sz="1700" dirty="0"/>
          </a:p>
          <a:p>
            <a:pPr marL="514350" indent="-514350">
              <a:lnSpc>
                <a:spcPct val="90000"/>
              </a:lnSpc>
              <a:buFont typeface="+mj-lt"/>
              <a:buAutoNum type="arabicParenR" startAt="3"/>
            </a:pPr>
            <a:r>
              <a:rPr lang="en-US" sz="1700" dirty="0"/>
              <a:t>The chief executive need only comply with subsection to the extent the chief executive considers that </a:t>
            </a:r>
          </a:p>
          <a:p>
            <a:pPr marL="1076325" indent="-514350">
              <a:lnSpc>
                <a:spcPct val="90000"/>
              </a:lnSpc>
              <a:buFont typeface="Arial"/>
              <a:buAutoNum type="alphaLcParenBoth"/>
              <a:tabLst>
                <a:tab pos="542925" algn="l"/>
              </a:tabLst>
            </a:pPr>
            <a:r>
              <a:rPr lang="en-US" sz="1700" dirty="0"/>
              <a:t>It is practicable to do so and </a:t>
            </a:r>
          </a:p>
          <a:p>
            <a:pPr marL="1076325" indent="-514350">
              <a:lnSpc>
                <a:spcPct val="90000"/>
              </a:lnSpc>
              <a:buFont typeface="Arial"/>
              <a:buAutoNum type="alphaLcParenBoth"/>
              <a:tabLst>
                <a:tab pos="542925" algn="l"/>
              </a:tabLst>
            </a:pPr>
            <a:r>
              <a:rPr lang="en-US" sz="1700" dirty="0"/>
              <a:t>The support or training is appropriate in the circumstances.  </a:t>
            </a:r>
            <a:endParaRPr lang="en-AU" sz="1700" dirty="0"/>
          </a:p>
        </p:txBody>
      </p:sp>
      <p:pic>
        <p:nvPicPr>
          <p:cNvPr id="5" name="Picture 4" descr="A picture containing text&#10;&#10;Description automatically generated">
            <a:extLst>
              <a:ext uri="{FF2B5EF4-FFF2-40B4-BE49-F238E27FC236}">
                <a16:creationId xmlns:a16="http://schemas.microsoft.com/office/drawing/2014/main" id="{425950F0-8EFC-46A6-E979-EB067676EE4C}"/>
              </a:ext>
            </a:extLst>
          </p:cNvPr>
          <p:cNvPicPr>
            <a:picLocks noChangeAspect="1"/>
          </p:cNvPicPr>
          <p:nvPr/>
        </p:nvPicPr>
        <p:blipFill>
          <a:blip r:embed="rId2"/>
          <a:stretch>
            <a:fillRect/>
          </a:stretch>
        </p:blipFill>
        <p:spPr>
          <a:xfrm>
            <a:off x="5687941" y="1171163"/>
            <a:ext cx="6155141" cy="4539415"/>
          </a:xfrm>
          <a:prstGeom prst="rect">
            <a:avLst/>
          </a:prstGeom>
        </p:spPr>
      </p:pic>
      <p:cxnSp>
        <p:nvCxnSpPr>
          <p:cNvPr id="6" name="Straight Connector 5">
            <a:extLst>
              <a:ext uri="{FF2B5EF4-FFF2-40B4-BE49-F238E27FC236}">
                <a16:creationId xmlns:a16="http://schemas.microsoft.com/office/drawing/2014/main" id="{5F4791C8-8E38-9177-2A8B-791464ACB7C0}"/>
              </a:ext>
            </a:extLst>
          </p:cNvPr>
          <p:cNvCxnSpPr>
            <a:cxnSpLocks/>
          </p:cNvCxnSpPr>
          <p:nvPr/>
        </p:nvCxnSpPr>
        <p:spPr>
          <a:xfrm>
            <a:off x="522782" y="2259838"/>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68682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6EAC-9225-01E2-1FC6-3DFFF9EE2F17}"/>
              </a:ext>
            </a:extLst>
          </p:cNvPr>
          <p:cNvSpPr txBox="1">
            <a:spLocks/>
          </p:cNvSpPr>
          <p:nvPr/>
        </p:nvSpPr>
        <p:spPr>
          <a:xfrm>
            <a:off x="425824" y="912468"/>
            <a:ext cx="9392421" cy="1330841"/>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a:t>Section 148E continued…</a:t>
            </a:r>
            <a:endParaRPr lang="en-AU" dirty="0"/>
          </a:p>
        </p:txBody>
      </p:sp>
      <p:pic>
        <p:nvPicPr>
          <p:cNvPr id="3" name="Content Placeholder 2" descr="A qr code with black dots&#10;&#10;Description automatically generated with low confidence">
            <a:extLst>
              <a:ext uri="{FF2B5EF4-FFF2-40B4-BE49-F238E27FC236}">
                <a16:creationId xmlns:a16="http://schemas.microsoft.com/office/drawing/2014/main" id="{3BB4BDBA-2240-85E3-31BC-83B166FF0E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6509" y="2085399"/>
            <a:ext cx="3355525" cy="3355525"/>
          </a:xfrm>
          <a:prstGeom prst="rect">
            <a:avLst/>
          </a:prstGeom>
        </p:spPr>
      </p:pic>
      <p:pic>
        <p:nvPicPr>
          <p:cNvPr id="4" name="Content Placeholder 4" descr="A picture containing text&#10;&#10;Description automatically generated">
            <a:extLst>
              <a:ext uri="{FF2B5EF4-FFF2-40B4-BE49-F238E27FC236}">
                <a16:creationId xmlns:a16="http://schemas.microsoft.com/office/drawing/2014/main" id="{BA921D80-EBC0-5281-3262-D3FFFE15B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9367" y="1879427"/>
            <a:ext cx="4788505" cy="3531521"/>
          </a:xfrm>
          <a:prstGeom prst="rect">
            <a:avLst/>
          </a:prstGeom>
        </p:spPr>
      </p:pic>
      <p:sp>
        <p:nvSpPr>
          <p:cNvPr id="5" name="TextBox 4">
            <a:extLst>
              <a:ext uri="{FF2B5EF4-FFF2-40B4-BE49-F238E27FC236}">
                <a16:creationId xmlns:a16="http://schemas.microsoft.com/office/drawing/2014/main" id="{A8C7A7EE-C131-D8AA-2417-BC789313AB2A}"/>
              </a:ext>
            </a:extLst>
          </p:cNvPr>
          <p:cNvSpPr txBox="1"/>
          <p:nvPr/>
        </p:nvSpPr>
        <p:spPr>
          <a:xfrm>
            <a:off x="1046564" y="5591589"/>
            <a:ext cx="5678702" cy="707886"/>
          </a:xfrm>
          <a:prstGeom prst="rect">
            <a:avLst/>
          </a:prstGeom>
          <a:noFill/>
        </p:spPr>
        <p:txBody>
          <a:bodyPr wrap="square" rtlCol="0">
            <a:spAutoFit/>
          </a:bodyPr>
          <a:lstStyle/>
          <a:p>
            <a:r>
              <a:rPr lang="en-US" sz="2000" dirty="0"/>
              <a:t>QR code for more information on the changes to Queensland’s child protection laws</a:t>
            </a:r>
            <a:endParaRPr lang="en-AU" sz="2000" dirty="0"/>
          </a:p>
        </p:txBody>
      </p:sp>
      <p:cxnSp>
        <p:nvCxnSpPr>
          <p:cNvPr id="6" name="Straight Connector 5">
            <a:extLst>
              <a:ext uri="{FF2B5EF4-FFF2-40B4-BE49-F238E27FC236}">
                <a16:creationId xmlns:a16="http://schemas.microsoft.com/office/drawing/2014/main" id="{DCFFBE03-AD65-48A6-4A26-A84652780A5B}"/>
              </a:ext>
            </a:extLst>
          </p:cNvPr>
          <p:cNvCxnSpPr>
            <a:cxnSpLocks/>
          </p:cNvCxnSpPr>
          <p:nvPr/>
        </p:nvCxnSpPr>
        <p:spPr>
          <a:xfrm>
            <a:off x="503118" y="1879427"/>
            <a:ext cx="11004754"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82166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10976">
              <a:srgbClr val="FFFFFF"/>
            </a:gs>
            <a:gs pos="0">
              <a:schemeClr val="bg1"/>
            </a:gs>
            <a:gs pos="98000">
              <a:schemeClr val="bg1">
                <a:alpha val="0"/>
              </a:schemeClr>
            </a:gs>
          </a:gsLst>
          <a:lin ang="0" scaled="1"/>
        </a:gradFill>
        <a:effectLst/>
      </p:bgPr>
    </p:bg>
    <p:spTree>
      <p:nvGrpSpPr>
        <p:cNvPr id="1" name=""/>
        <p:cNvGrpSpPr/>
        <p:nvPr/>
      </p:nvGrpSpPr>
      <p:grpSpPr>
        <a:xfrm>
          <a:off x="0" y="0"/>
          <a:ext cx="0" cy="0"/>
          <a:chOff x="0" y="0"/>
          <a:chExt cx="0" cy="0"/>
        </a:xfrm>
      </p:grpSpPr>
      <p:pic>
        <p:nvPicPr>
          <p:cNvPr id="2" name="Picture 1" descr="A person holding a pen and looking at a computer&#10;&#10;Description automatically generated with low confidence">
            <a:extLst>
              <a:ext uri="{FF2B5EF4-FFF2-40B4-BE49-F238E27FC236}">
                <a16:creationId xmlns:a16="http://schemas.microsoft.com/office/drawing/2014/main" id="{2EC68FED-16EC-E500-FF5E-BEE8ECF338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7032" y="639168"/>
            <a:ext cx="7914967" cy="6218832"/>
          </a:xfrm>
          <a:prstGeom prst="rect">
            <a:avLst/>
          </a:prstGeom>
        </p:spPr>
      </p:pic>
      <p:sp>
        <p:nvSpPr>
          <p:cNvPr id="3" name="Title 1">
            <a:extLst>
              <a:ext uri="{FF2B5EF4-FFF2-40B4-BE49-F238E27FC236}">
                <a16:creationId xmlns:a16="http://schemas.microsoft.com/office/drawing/2014/main" id="{307A3362-B537-8CAE-7247-5173F8ADB7D5}"/>
              </a:ext>
            </a:extLst>
          </p:cNvPr>
          <p:cNvSpPr txBox="1">
            <a:spLocks/>
          </p:cNvSpPr>
          <p:nvPr/>
        </p:nvSpPr>
        <p:spPr>
          <a:xfrm>
            <a:off x="300643" y="2231923"/>
            <a:ext cx="3659923" cy="194708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sz="4800" b="1" dirty="0">
                <a:latin typeface="+mj-lt"/>
                <a:cs typeface="+mj-cs"/>
              </a:rPr>
              <a:t>Complaints Management</a:t>
            </a:r>
          </a:p>
        </p:txBody>
      </p:sp>
      <p:sp>
        <p:nvSpPr>
          <p:cNvPr id="5" name="Rectangle 4">
            <a:extLst>
              <a:ext uri="{FF2B5EF4-FFF2-40B4-BE49-F238E27FC236}">
                <a16:creationId xmlns:a16="http://schemas.microsoft.com/office/drawing/2014/main" id="{31B59E8F-019C-3832-CD64-87AF4B51523A}"/>
              </a:ext>
            </a:extLst>
          </p:cNvPr>
          <p:cNvSpPr/>
          <p:nvPr/>
        </p:nvSpPr>
        <p:spPr>
          <a:xfrm>
            <a:off x="3960566" y="639168"/>
            <a:ext cx="4703486" cy="6218832"/>
          </a:xfrm>
          <a:prstGeom prst="rect">
            <a:avLst/>
          </a:prstGeom>
          <a:gradFill>
            <a:gsLst>
              <a:gs pos="16000">
                <a:schemeClr val="bg1"/>
              </a:gs>
              <a:gs pos="100000">
                <a:schemeClr val="bg1">
                  <a:alpha val="0"/>
                </a:scheme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cxnSp>
        <p:nvCxnSpPr>
          <p:cNvPr id="6" name="Straight Connector 5">
            <a:extLst>
              <a:ext uri="{FF2B5EF4-FFF2-40B4-BE49-F238E27FC236}">
                <a16:creationId xmlns:a16="http://schemas.microsoft.com/office/drawing/2014/main" id="{0A9499BE-F603-9D5A-C631-A8F6173F4DCF}"/>
              </a:ext>
            </a:extLst>
          </p:cNvPr>
          <p:cNvCxnSpPr>
            <a:cxnSpLocks/>
          </p:cNvCxnSpPr>
          <p:nvPr/>
        </p:nvCxnSpPr>
        <p:spPr>
          <a:xfrm>
            <a:off x="300643" y="4391700"/>
            <a:ext cx="3484776"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35307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2921-B138-AFC1-A982-D6B2E30299FF}"/>
              </a:ext>
            </a:extLst>
          </p:cNvPr>
          <p:cNvSpPr txBox="1">
            <a:spLocks/>
          </p:cNvSpPr>
          <p:nvPr/>
        </p:nvSpPr>
        <p:spPr>
          <a:xfrm>
            <a:off x="943897" y="940578"/>
            <a:ext cx="10972800" cy="857071"/>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dirty="0"/>
              <a:t>Where does the Complaints unit sit </a:t>
            </a:r>
            <a:endParaRPr lang="en-AU" dirty="0"/>
          </a:p>
        </p:txBody>
      </p:sp>
      <p:grpSp>
        <p:nvGrpSpPr>
          <p:cNvPr id="3" name="Group 2">
            <a:extLst>
              <a:ext uri="{FF2B5EF4-FFF2-40B4-BE49-F238E27FC236}">
                <a16:creationId xmlns:a16="http://schemas.microsoft.com/office/drawing/2014/main" id="{546EFC1E-8C72-336A-06BA-E0A8242AA802}"/>
              </a:ext>
            </a:extLst>
          </p:cNvPr>
          <p:cNvGrpSpPr/>
          <p:nvPr/>
        </p:nvGrpSpPr>
        <p:grpSpPr>
          <a:xfrm>
            <a:off x="0" y="2059207"/>
            <a:ext cx="12191999" cy="2111315"/>
            <a:chOff x="0" y="1079776"/>
            <a:chExt cx="12191999" cy="2111315"/>
          </a:xfrm>
        </p:grpSpPr>
        <p:pic>
          <p:nvPicPr>
            <p:cNvPr id="4" name="Picture 3" descr="A picture containing text, person, indoor, shelf&#10;&#10;Description automatically generated">
              <a:extLst>
                <a:ext uri="{FF2B5EF4-FFF2-40B4-BE49-F238E27FC236}">
                  <a16:creationId xmlns:a16="http://schemas.microsoft.com/office/drawing/2014/main" id="{B330FF25-4B6E-5ED4-FD4C-227552D41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0506"/>
              <a:ext cx="4066162" cy="2100585"/>
            </a:xfrm>
            <a:prstGeom prst="rect">
              <a:avLst/>
            </a:prstGeom>
          </p:spPr>
        </p:pic>
        <p:pic>
          <p:nvPicPr>
            <p:cNvPr id="5" name="Picture 4" descr="See the source image">
              <a:extLst>
                <a:ext uri="{FF2B5EF4-FFF2-40B4-BE49-F238E27FC236}">
                  <a16:creationId xmlns:a16="http://schemas.microsoft.com/office/drawing/2014/main" id="{C33B8827-3187-D0FE-4EF6-AB0022097E7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6160" y="1079776"/>
              <a:ext cx="4066159" cy="2103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ee the source image">
              <a:extLst>
                <a:ext uri="{FF2B5EF4-FFF2-40B4-BE49-F238E27FC236}">
                  <a16:creationId xmlns:a16="http://schemas.microsoft.com/office/drawing/2014/main" id="{D8A94E11-3681-175B-AD8D-9BE7F5BF1F5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32320" y="1079776"/>
              <a:ext cx="4059679" cy="210058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F4405258-6EE3-3F50-5B41-388BC6A18764}"/>
              </a:ext>
            </a:extLst>
          </p:cNvPr>
          <p:cNvSpPr txBox="1"/>
          <p:nvPr/>
        </p:nvSpPr>
        <p:spPr>
          <a:xfrm>
            <a:off x="716605" y="4279641"/>
            <a:ext cx="2882630" cy="646331"/>
          </a:xfrm>
          <a:prstGeom prst="rect">
            <a:avLst/>
          </a:prstGeom>
          <a:noFill/>
        </p:spPr>
        <p:txBody>
          <a:bodyPr wrap="square" rtlCol="0">
            <a:spAutoFit/>
          </a:bodyPr>
          <a:lstStyle/>
          <a:p>
            <a:pPr algn="ctr"/>
            <a:r>
              <a:rPr lang="en-AU" b="1" dirty="0"/>
              <a:t>Child Safety Service Centres (CSSC)</a:t>
            </a:r>
          </a:p>
        </p:txBody>
      </p:sp>
      <p:sp>
        <p:nvSpPr>
          <p:cNvPr id="8" name="TextBox 7">
            <a:extLst>
              <a:ext uri="{FF2B5EF4-FFF2-40B4-BE49-F238E27FC236}">
                <a16:creationId xmlns:a16="http://schemas.microsoft.com/office/drawing/2014/main" id="{B5E5484B-7201-C7A5-C17A-2EB924747E8C}"/>
              </a:ext>
            </a:extLst>
          </p:cNvPr>
          <p:cNvSpPr txBox="1"/>
          <p:nvPr/>
        </p:nvSpPr>
        <p:spPr>
          <a:xfrm>
            <a:off x="4059680" y="4279641"/>
            <a:ext cx="2120629" cy="369332"/>
          </a:xfrm>
          <a:prstGeom prst="rect">
            <a:avLst/>
          </a:prstGeom>
          <a:noFill/>
        </p:spPr>
        <p:txBody>
          <a:bodyPr wrap="square" rtlCol="0">
            <a:spAutoFit/>
          </a:bodyPr>
          <a:lstStyle/>
          <a:p>
            <a:pPr algn="ctr"/>
            <a:r>
              <a:rPr lang="en-AU" b="1" dirty="0"/>
              <a:t>Regions</a:t>
            </a:r>
          </a:p>
        </p:txBody>
      </p:sp>
      <p:sp>
        <p:nvSpPr>
          <p:cNvPr id="9" name="TextBox 8">
            <a:extLst>
              <a:ext uri="{FF2B5EF4-FFF2-40B4-BE49-F238E27FC236}">
                <a16:creationId xmlns:a16="http://schemas.microsoft.com/office/drawing/2014/main" id="{23F176FD-A9CB-36B0-FA7A-848FE99D367B}"/>
              </a:ext>
            </a:extLst>
          </p:cNvPr>
          <p:cNvSpPr txBox="1"/>
          <p:nvPr/>
        </p:nvSpPr>
        <p:spPr>
          <a:xfrm>
            <a:off x="7941012" y="4288792"/>
            <a:ext cx="2882630" cy="369332"/>
          </a:xfrm>
          <a:prstGeom prst="rect">
            <a:avLst/>
          </a:prstGeom>
          <a:noFill/>
        </p:spPr>
        <p:txBody>
          <a:bodyPr wrap="square" rtlCol="0">
            <a:spAutoFit/>
          </a:bodyPr>
          <a:lstStyle/>
          <a:p>
            <a:pPr algn="ctr"/>
            <a:r>
              <a:rPr lang="en-AU" b="1" dirty="0"/>
              <a:t>Central Office</a:t>
            </a:r>
          </a:p>
        </p:txBody>
      </p:sp>
      <p:sp>
        <p:nvSpPr>
          <p:cNvPr id="10" name="TextBox 9">
            <a:extLst>
              <a:ext uri="{FF2B5EF4-FFF2-40B4-BE49-F238E27FC236}">
                <a16:creationId xmlns:a16="http://schemas.microsoft.com/office/drawing/2014/main" id="{B48386CF-6111-50BD-7169-40776B9E044D}"/>
              </a:ext>
            </a:extLst>
          </p:cNvPr>
          <p:cNvSpPr txBox="1"/>
          <p:nvPr/>
        </p:nvSpPr>
        <p:spPr>
          <a:xfrm>
            <a:off x="8605729" y="4926361"/>
            <a:ext cx="3586269" cy="1323439"/>
          </a:xfrm>
          <a:prstGeom prst="rect">
            <a:avLst/>
          </a:prstGeom>
          <a:noFill/>
        </p:spPr>
        <p:txBody>
          <a:bodyPr wrap="square" rtlCol="0">
            <a:spAutoFit/>
          </a:bodyPr>
          <a:lstStyle/>
          <a:p>
            <a:pPr marL="285750" indent="-285750">
              <a:buFont typeface="Arial" panose="020B0604020202020204" pitchFamily="34" charset="0"/>
              <a:buChar char="•"/>
            </a:pPr>
            <a:r>
              <a:rPr lang="en-AU" sz="1600" dirty="0"/>
              <a:t>Information Privacy &amp; Governance</a:t>
            </a:r>
          </a:p>
          <a:p>
            <a:pPr marL="285750" indent="-285750">
              <a:buFont typeface="Arial" panose="020B0604020202020204" pitchFamily="34" charset="0"/>
              <a:buChar char="•"/>
            </a:pPr>
            <a:r>
              <a:rPr lang="en-AU" sz="1600" dirty="0"/>
              <a:t>Professional Standards</a:t>
            </a:r>
          </a:p>
          <a:p>
            <a:pPr marL="285750" indent="-285750">
              <a:buFont typeface="Arial" panose="020B0604020202020204" pitchFamily="34" charset="0"/>
              <a:buChar char="•"/>
            </a:pPr>
            <a:r>
              <a:rPr lang="en-AU" sz="1600" dirty="0"/>
              <a:t>Information Access and Amendment</a:t>
            </a:r>
          </a:p>
          <a:p>
            <a:pPr marL="285750" indent="-285750">
              <a:buFont typeface="Arial" panose="020B0604020202020204" pitchFamily="34" charset="0"/>
              <a:buChar char="•"/>
            </a:pPr>
            <a:r>
              <a:rPr lang="en-AU" sz="1600" dirty="0"/>
              <a:t>Child Safety After Hours</a:t>
            </a:r>
          </a:p>
          <a:p>
            <a:pPr marL="285750" indent="-285750">
              <a:buFont typeface="Arial" panose="020B0604020202020204" pitchFamily="34" charset="0"/>
              <a:buChar char="•"/>
            </a:pPr>
            <a:r>
              <a:rPr lang="en-AU" sz="1600" dirty="0"/>
              <a:t>Central Screening Unit</a:t>
            </a:r>
          </a:p>
        </p:txBody>
      </p:sp>
      <p:sp>
        <p:nvSpPr>
          <p:cNvPr id="11" name="TextBox 10">
            <a:hlinkClick r:id="rId5" action="ppaction://hlinksldjump"/>
            <a:extLst>
              <a:ext uri="{FF2B5EF4-FFF2-40B4-BE49-F238E27FC236}">
                <a16:creationId xmlns:a16="http://schemas.microsoft.com/office/drawing/2014/main" id="{8A81637B-E899-9BFE-1A98-F769BDC65DA4}"/>
              </a:ext>
            </a:extLst>
          </p:cNvPr>
          <p:cNvSpPr txBox="1"/>
          <p:nvPr/>
        </p:nvSpPr>
        <p:spPr>
          <a:xfrm>
            <a:off x="8605729" y="4591858"/>
            <a:ext cx="1923645" cy="338554"/>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AU" sz="1600" b="1" dirty="0">
                <a:solidFill>
                  <a:srgbClr val="377C77"/>
                </a:solidFill>
              </a:rPr>
              <a:t>Complaints Unit</a:t>
            </a:r>
          </a:p>
        </p:txBody>
      </p:sp>
      <p:sp>
        <p:nvSpPr>
          <p:cNvPr id="12" name="TextBox 11">
            <a:extLst>
              <a:ext uri="{FF2B5EF4-FFF2-40B4-BE49-F238E27FC236}">
                <a16:creationId xmlns:a16="http://schemas.microsoft.com/office/drawing/2014/main" id="{D158ACF7-59C2-2D4C-F66B-A2D406F02831}"/>
              </a:ext>
            </a:extLst>
          </p:cNvPr>
          <p:cNvSpPr txBox="1"/>
          <p:nvPr/>
        </p:nvSpPr>
        <p:spPr>
          <a:xfrm>
            <a:off x="4654685" y="4591858"/>
            <a:ext cx="2882630" cy="1569660"/>
          </a:xfrm>
          <a:prstGeom prst="rect">
            <a:avLst/>
          </a:prstGeom>
          <a:noFill/>
        </p:spPr>
        <p:txBody>
          <a:bodyPr wrap="square" rtlCol="0">
            <a:spAutoFit/>
          </a:bodyPr>
          <a:lstStyle/>
          <a:p>
            <a:pPr marL="285750" indent="-285750">
              <a:buFont typeface="Arial" panose="020B0604020202020204" pitchFamily="34" charset="0"/>
              <a:buChar char="•"/>
            </a:pPr>
            <a:r>
              <a:rPr lang="en-AU" sz="1600" dirty="0"/>
              <a:t>Brisbane and Moreton Bay</a:t>
            </a:r>
          </a:p>
          <a:p>
            <a:pPr marL="285750" indent="-285750">
              <a:buFont typeface="Arial" panose="020B0604020202020204" pitchFamily="34" charset="0"/>
              <a:buChar char="•"/>
            </a:pPr>
            <a:r>
              <a:rPr lang="en-AU" sz="1600" dirty="0"/>
              <a:t>Far North Queensland</a:t>
            </a:r>
          </a:p>
          <a:p>
            <a:pPr marL="285750" indent="-285750">
              <a:buFont typeface="Arial" panose="020B0604020202020204" pitchFamily="34" charset="0"/>
              <a:buChar char="•"/>
            </a:pPr>
            <a:r>
              <a:rPr lang="en-AU" sz="1600" dirty="0"/>
              <a:t>North Queensland</a:t>
            </a:r>
          </a:p>
          <a:p>
            <a:pPr marL="285750" indent="-285750">
              <a:buFont typeface="Arial" panose="020B0604020202020204" pitchFamily="34" charset="0"/>
              <a:buChar char="•"/>
            </a:pPr>
            <a:r>
              <a:rPr lang="en-AU" sz="1600" dirty="0"/>
              <a:t>South East</a:t>
            </a:r>
          </a:p>
          <a:p>
            <a:pPr marL="285750" indent="-285750">
              <a:buFont typeface="Arial" panose="020B0604020202020204" pitchFamily="34" charset="0"/>
              <a:buChar char="•"/>
            </a:pPr>
            <a:r>
              <a:rPr lang="en-AU" sz="1600" dirty="0"/>
              <a:t>South West</a:t>
            </a:r>
          </a:p>
          <a:p>
            <a:pPr marL="285750" indent="-285750">
              <a:buFont typeface="Arial" panose="020B0604020202020204" pitchFamily="34" charset="0"/>
              <a:buChar char="•"/>
            </a:pPr>
            <a:r>
              <a:rPr lang="en-AU" sz="1600" dirty="0"/>
              <a:t>Sunshine Coast and Central</a:t>
            </a:r>
          </a:p>
        </p:txBody>
      </p:sp>
    </p:spTree>
    <p:extLst>
      <p:ext uri="{BB962C8B-B14F-4D97-AF65-F5344CB8AC3E}">
        <p14:creationId xmlns:p14="http://schemas.microsoft.com/office/powerpoint/2010/main" val="83826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8D0AC52E-AE02-1B03-2B09-484FE27EE87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83285" y="1517436"/>
            <a:ext cx="7308715" cy="53519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827E7E3-6DD5-8032-A58C-A68349DA51F1}"/>
              </a:ext>
            </a:extLst>
          </p:cNvPr>
          <p:cNvSpPr txBox="1">
            <a:spLocks/>
          </p:cNvSpPr>
          <p:nvPr/>
        </p:nvSpPr>
        <p:spPr>
          <a:xfrm>
            <a:off x="514350" y="792364"/>
            <a:ext cx="12192000" cy="784424"/>
          </a:xfrm>
          <a:prstGeom prst="rect">
            <a:avLst/>
          </a:prstGeom>
        </p:spPr>
        <p:txBody>
          <a:bodyPr>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sz="3200" dirty="0"/>
              <a:t>Office of the Chief Practitioner (OCP) - Specialised Areas</a:t>
            </a:r>
          </a:p>
        </p:txBody>
      </p:sp>
      <p:sp>
        <p:nvSpPr>
          <p:cNvPr id="4" name="Content Placeholder 2">
            <a:extLst>
              <a:ext uri="{FF2B5EF4-FFF2-40B4-BE49-F238E27FC236}">
                <a16:creationId xmlns:a16="http://schemas.microsoft.com/office/drawing/2014/main" id="{4E058D53-1955-F5DC-D50E-74FF055E13A7}"/>
              </a:ext>
            </a:extLst>
          </p:cNvPr>
          <p:cNvSpPr txBox="1">
            <a:spLocks/>
          </p:cNvSpPr>
          <p:nvPr/>
        </p:nvSpPr>
        <p:spPr>
          <a:xfrm>
            <a:off x="297180" y="1644543"/>
            <a:ext cx="4949190" cy="5074920"/>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000" dirty="0">
                <a:latin typeface="+mn-lt"/>
              </a:rPr>
              <a:t>Complaints Unit</a:t>
            </a:r>
          </a:p>
          <a:p>
            <a:r>
              <a:rPr lang="en-AU" sz="2000" dirty="0">
                <a:latin typeface="+mn-lt"/>
              </a:rPr>
              <a:t>Systems and Practice Review</a:t>
            </a:r>
          </a:p>
          <a:p>
            <a:r>
              <a:rPr lang="en-AU" sz="2000" dirty="0">
                <a:latin typeface="+mn-lt"/>
              </a:rPr>
              <a:t>Child Safety Training</a:t>
            </a:r>
          </a:p>
          <a:p>
            <a:r>
              <a:rPr lang="en-AU" sz="2000" dirty="0">
                <a:latin typeface="+mn-lt"/>
              </a:rPr>
              <a:t>Child Protection Practice </a:t>
            </a:r>
          </a:p>
          <a:p>
            <a:pPr lvl="1">
              <a:buFont typeface="Arial" panose="020B0604020202020204" pitchFamily="34" charset="0"/>
              <a:buChar char="•"/>
            </a:pPr>
            <a:r>
              <a:rPr lang="en-AU" sz="1600" dirty="0">
                <a:latin typeface="+mn-lt"/>
              </a:rPr>
              <a:t>Domestic and family violence</a:t>
            </a:r>
          </a:p>
          <a:p>
            <a:pPr lvl="1">
              <a:buFont typeface="Arial" panose="020B0604020202020204" pitchFamily="34" charset="0"/>
              <a:buChar char="•"/>
            </a:pPr>
            <a:r>
              <a:rPr lang="en-AU" sz="1600" dirty="0">
                <a:latin typeface="+mn-lt"/>
              </a:rPr>
              <a:t>Alcohol and other drugs</a:t>
            </a:r>
          </a:p>
          <a:p>
            <a:pPr lvl="1">
              <a:buFont typeface="Arial" panose="020B0604020202020204" pitchFamily="34" charset="0"/>
              <a:buChar char="•"/>
            </a:pPr>
            <a:r>
              <a:rPr lang="en-AU" sz="1600" dirty="0">
                <a:latin typeface="+mn-lt"/>
              </a:rPr>
              <a:t>Disability</a:t>
            </a:r>
          </a:p>
          <a:p>
            <a:pPr lvl="1">
              <a:buFont typeface="Arial" panose="020B0604020202020204" pitchFamily="34" charset="0"/>
              <a:buChar char="•"/>
            </a:pPr>
            <a:r>
              <a:rPr lang="en-AU" sz="1600" dirty="0">
                <a:latin typeface="+mn-lt"/>
              </a:rPr>
              <a:t>Mental health</a:t>
            </a:r>
          </a:p>
          <a:p>
            <a:pPr lvl="1">
              <a:buFont typeface="Arial" panose="020B0604020202020204" pitchFamily="34" charset="0"/>
              <a:buChar char="•"/>
            </a:pPr>
            <a:r>
              <a:rPr lang="en-AU" sz="1600" dirty="0">
                <a:latin typeface="+mn-lt"/>
              </a:rPr>
              <a:t>Sexual and gender identity</a:t>
            </a:r>
          </a:p>
          <a:p>
            <a:pPr lvl="1">
              <a:buFont typeface="Arial" panose="020B0604020202020204" pitchFamily="34" charset="0"/>
              <a:buChar char="•"/>
            </a:pPr>
            <a:r>
              <a:rPr lang="en-AU" sz="1600" dirty="0">
                <a:latin typeface="+mn-lt"/>
              </a:rPr>
              <a:t>Indigenous practice</a:t>
            </a:r>
          </a:p>
          <a:p>
            <a:pPr lvl="1">
              <a:buFont typeface="Arial" panose="020B0604020202020204" pitchFamily="34" charset="0"/>
              <a:buChar char="•"/>
            </a:pPr>
            <a:r>
              <a:rPr lang="en-AU" sz="1600" dirty="0">
                <a:latin typeface="+mn-lt"/>
              </a:rPr>
              <a:t>Practice advice and support</a:t>
            </a:r>
          </a:p>
          <a:p>
            <a:pPr lvl="1">
              <a:buFont typeface="Arial" panose="020B0604020202020204" pitchFamily="34" charset="0"/>
              <a:buChar char="•"/>
            </a:pPr>
            <a:r>
              <a:rPr lang="en-AU" sz="1600" dirty="0">
                <a:latin typeface="+mn-lt"/>
              </a:rPr>
              <a:t>Child Sexual abuse practice</a:t>
            </a:r>
          </a:p>
          <a:p>
            <a:r>
              <a:rPr lang="en-AU" sz="2000" dirty="0">
                <a:latin typeface="+mn-lt"/>
              </a:rPr>
              <a:t>NDIS Interface Team</a:t>
            </a:r>
          </a:p>
          <a:p>
            <a:r>
              <a:rPr lang="en-AU" sz="2000" dirty="0">
                <a:latin typeface="+mn-lt"/>
              </a:rPr>
              <a:t>Delegated Authority</a:t>
            </a:r>
          </a:p>
          <a:p>
            <a:r>
              <a:rPr lang="en-AU" sz="2000" dirty="0">
                <a:latin typeface="+mn-lt"/>
              </a:rPr>
              <a:t>Child Safety Practice Manual Team</a:t>
            </a:r>
          </a:p>
        </p:txBody>
      </p:sp>
      <p:sp>
        <p:nvSpPr>
          <p:cNvPr id="5" name="Rectangle 4">
            <a:extLst>
              <a:ext uri="{FF2B5EF4-FFF2-40B4-BE49-F238E27FC236}">
                <a16:creationId xmlns:a16="http://schemas.microsoft.com/office/drawing/2014/main" id="{5367F617-F1B3-C5B9-B6AB-6BAE474F22CE}"/>
              </a:ext>
            </a:extLst>
          </p:cNvPr>
          <p:cNvSpPr/>
          <p:nvPr/>
        </p:nvSpPr>
        <p:spPr>
          <a:xfrm>
            <a:off x="0" y="1509033"/>
            <a:ext cx="4883285" cy="5351994"/>
          </a:xfrm>
          <a:prstGeom prst="rect">
            <a:avLst/>
          </a:prstGeom>
          <a:solidFill>
            <a:srgbClr val="DFCFAE">
              <a:alpha val="3607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1240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45F352B-98B2-48C3-0AB3-A696C0351195}"/>
              </a:ext>
            </a:extLst>
          </p:cNvPr>
          <p:cNvSpPr/>
          <p:nvPr/>
        </p:nvSpPr>
        <p:spPr>
          <a:xfrm>
            <a:off x="2716661" y="1266344"/>
            <a:ext cx="7062605" cy="4544136"/>
          </a:xfrm>
          <a:prstGeom prst="ellipse">
            <a:avLst/>
          </a:prstGeom>
          <a:noFill/>
          <a:ln>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Cloud 2">
            <a:extLst>
              <a:ext uri="{FF2B5EF4-FFF2-40B4-BE49-F238E27FC236}">
                <a16:creationId xmlns:a16="http://schemas.microsoft.com/office/drawing/2014/main" id="{EC6FB520-AD1F-7D17-C045-C8E448EE7C35}"/>
              </a:ext>
            </a:extLst>
          </p:cNvPr>
          <p:cNvSpPr/>
          <p:nvPr/>
        </p:nvSpPr>
        <p:spPr>
          <a:xfrm>
            <a:off x="7537206" y="1380015"/>
            <a:ext cx="3513377" cy="2219574"/>
          </a:xfrm>
          <a:prstGeom prst="cloud">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4" name="Cloud 3">
            <a:extLst>
              <a:ext uri="{FF2B5EF4-FFF2-40B4-BE49-F238E27FC236}">
                <a16:creationId xmlns:a16="http://schemas.microsoft.com/office/drawing/2014/main" id="{0CDB965F-BAD9-F22B-6FD2-16F99E0EE839}"/>
              </a:ext>
            </a:extLst>
          </p:cNvPr>
          <p:cNvSpPr/>
          <p:nvPr/>
        </p:nvSpPr>
        <p:spPr>
          <a:xfrm>
            <a:off x="7666329" y="3786768"/>
            <a:ext cx="3513377" cy="2219574"/>
          </a:xfrm>
          <a:prstGeom prst="cloud">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5" name="Cloud 4">
            <a:extLst>
              <a:ext uri="{FF2B5EF4-FFF2-40B4-BE49-F238E27FC236}">
                <a16:creationId xmlns:a16="http://schemas.microsoft.com/office/drawing/2014/main" id="{386BD597-29E0-C493-08CB-B2FB9371BA4A}"/>
              </a:ext>
            </a:extLst>
          </p:cNvPr>
          <p:cNvSpPr/>
          <p:nvPr/>
        </p:nvSpPr>
        <p:spPr>
          <a:xfrm>
            <a:off x="1075045" y="3779520"/>
            <a:ext cx="3513377" cy="2219574"/>
          </a:xfrm>
          <a:prstGeom prst="cloud">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6" name="Cloud 5">
            <a:extLst>
              <a:ext uri="{FF2B5EF4-FFF2-40B4-BE49-F238E27FC236}">
                <a16:creationId xmlns:a16="http://schemas.microsoft.com/office/drawing/2014/main" id="{CC5C6151-1313-374F-CBAD-92ABBFCE9B9F}"/>
              </a:ext>
            </a:extLst>
          </p:cNvPr>
          <p:cNvSpPr/>
          <p:nvPr/>
        </p:nvSpPr>
        <p:spPr>
          <a:xfrm>
            <a:off x="1174805" y="1456856"/>
            <a:ext cx="3512863" cy="2320712"/>
          </a:xfrm>
          <a:prstGeom prst="cloud">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7" name="Cloud 6">
            <a:extLst>
              <a:ext uri="{FF2B5EF4-FFF2-40B4-BE49-F238E27FC236}">
                <a16:creationId xmlns:a16="http://schemas.microsoft.com/office/drawing/2014/main" id="{FB27BE6B-67C9-4B7F-5D51-022E897F02F4}"/>
              </a:ext>
            </a:extLst>
          </p:cNvPr>
          <p:cNvSpPr/>
          <p:nvPr/>
        </p:nvSpPr>
        <p:spPr>
          <a:xfrm>
            <a:off x="7486449" y="1090733"/>
            <a:ext cx="3961673" cy="2219574"/>
          </a:xfrm>
          <a:prstGeom prst="cloud">
            <a:avLst/>
          </a:prstGeom>
          <a:solidFill>
            <a:srgbClr val="EEECE1">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dirty="0"/>
          </a:p>
        </p:txBody>
      </p:sp>
      <p:sp>
        <p:nvSpPr>
          <p:cNvPr id="8" name="Arrow: Pentagon 33">
            <a:extLst>
              <a:ext uri="{FF2B5EF4-FFF2-40B4-BE49-F238E27FC236}">
                <a16:creationId xmlns:a16="http://schemas.microsoft.com/office/drawing/2014/main" id="{BB87F49B-71D8-95B4-E08E-375B26ABC850}"/>
              </a:ext>
            </a:extLst>
          </p:cNvPr>
          <p:cNvSpPr/>
          <p:nvPr/>
        </p:nvSpPr>
        <p:spPr>
          <a:xfrm>
            <a:off x="458792" y="811554"/>
            <a:ext cx="4292270" cy="381942"/>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8A51FCFE-C7A5-0723-E32B-7FFEC546E052}"/>
              </a:ext>
            </a:extLst>
          </p:cNvPr>
          <p:cNvSpPr txBox="1"/>
          <p:nvPr/>
        </p:nvSpPr>
        <p:spPr>
          <a:xfrm>
            <a:off x="458792" y="801519"/>
            <a:ext cx="4067175" cy="369332"/>
          </a:xfrm>
          <a:prstGeom prst="rect">
            <a:avLst/>
          </a:prstGeom>
          <a:noFill/>
        </p:spPr>
        <p:txBody>
          <a:bodyPr wrap="square" rtlCol="0">
            <a:spAutoFit/>
          </a:bodyPr>
          <a:lstStyle/>
          <a:p>
            <a:r>
              <a:rPr lang="en-AU" b="1" dirty="0">
                <a:solidFill>
                  <a:schemeClr val="bg1"/>
                </a:solidFill>
              </a:rPr>
              <a:t>Complaints Process | Overview</a:t>
            </a:r>
          </a:p>
        </p:txBody>
      </p:sp>
      <p:sp>
        <p:nvSpPr>
          <p:cNvPr id="10" name="Oval 9">
            <a:extLst>
              <a:ext uri="{FF2B5EF4-FFF2-40B4-BE49-F238E27FC236}">
                <a16:creationId xmlns:a16="http://schemas.microsoft.com/office/drawing/2014/main" id="{FCE3FB8F-7F46-11CA-9E0D-BCA8277B7201}"/>
              </a:ext>
            </a:extLst>
          </p:cNvPr>
          <p:cNvSpPr/>
          <p:nvPr/>
        </p:nvSpPr>
        <p:spPr>
          <a:xfrm>
            <a:off x="7107655" y="1110827"/>
            <a:ext cx="1050631" cy="716956"/>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11" name="Text Box 32">
            <a:extLst>
              <a:ext uri="{FF2B5EF4-FFF2-40B4-BE49-F238E27FC236}">
                <a16:creationId xmlns:a16="http://schemas.microsoft.com/office/drawing/2014/main" id="{49237993-2785-806A-1771-8DE5837DAB57}"/>
              </a:ext>
            </a:extLst>
          </p:cNvPr>
          <p:cNvSpPr txBox="1"/>
          <p:nvPr/>
        </p:nvSpPr>
        <p:spPr>
          <a:xfrm>
            <a:off x="8298595" y="1098641"/>
            <a:ext cx="1852951" cy="358215"/>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2D6561"/>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12" name="Text Box 75">
            <a:extLst>
              <a:ext uri="{FF2B5EF4-FFF2-40B4-BE49-F238E27FC236}">
                <a16:creationId xmlns:a16="http://schemas.microsoft.com/office/drawing/2014/main" id="{24EA93B2-8A9A-A112-6424-F8C71FAC91BE}"/>
              </a:ext>
            </a:extLst>
          </p:cNvPr>
          <p:cNvSpPr txBox="1"/>
          <p:nvPr/>
        </p:nvSpPr>
        <p:spPr>
          <a:xfrm>
            <a:off x="7683833" y="1758587"/>
            <a:ext cx="3421626" cy="116752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a:lnSpc>
                <a:spcPct val="107000"/>
              </a:lnSpc>
              <a:spcAft>
                <a:spcPts val="800"/>
              </a:spcAft>
            </a:pPr>
            <a:r>
              <a:rPr lang="en-AU" sz="1200" dirty="0">
                <a:solidFill>
                  <a:schemeClr val="tx1">
                    <a:lumMod val="65000"/>
                    <a:lumOff val="35000"/>
                  </a:schemeClr>
                </a:solidFill>
                <a:latin typeface="Avenir Next LT Pro" panose="020B0504020202020204" pitchFamily="34" charset="0"/>
                <a:ea typeface="Calibri" panose="020F0502020204030204" pitchFamily="34" charset="0"/>
                <a:cs typeface="Times New Roman" panose="02020603050405020304" pitchFamily="18" charset="0"/>
              </a:rPr>
              <a:t>If you remain dissatisfied after your FAAR or the CSSC has not responded to you within the FAAR timeframe, you can contact the Complaints Unit to escalate your concerns to a complaint.  Complaints Unit may devolve your complaint.</a:t>
            </a:r>
          </a:p>
          <a:p>
            <a:pPr algn="ctr">
              <a:lnSpc>
                <a:spcPct val="107000"/>
              </a:lnSpc>
              <a:spcAft>
                <a:spcPts val="800"/>
              </a:spcAft>
            </a:pPr>
            <a:endParaRPr lang="en-AU" sz="8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3616F51-7777-3055-851A-9038C2125F6B}"/>
              </a:ext>
            </a:extLst>
          </p:cNvPr>
          <p:cNvSpPr txBox="1"/>
          <p:nvPr/>
        </p:nvSpPr>
        <p:spPr>
          <a:xfrm>
            <a:off x="8063704" y="1426445"/>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grpSp>
        <p:nvGrpSpPr>
          <p:cNvPr id="14" name="Group 13">
            <a:extLst>
              <a:ext uri="{FF2B5EF4-FFF2-40B4-BE49-F238E27FC236}">
                <a16:creationId xmlns:a16="http://schemas.microsoft.com/office/drawing/2014/main" id="{6A68D597-2FF5-33B3-6896-1F43B780172F}"/>
              </a:ext>
            </a:extLst>
          </p:cNvPr>
          <p:cNvGrpSpPr/>
          <p:nvPr/>
        </p:nvGrpSpPr>
        <p:grpSpPr>
          <a:xfrm>
            <a:off x="6558593" y="3448467"/>
            <a:ext cx="4447239" cy="2339471"/>
            <a:chOff x="878893" y="3212958"/>
            <a:chExt cx="4447239" cy="2339471"/>
          </a:xfrm>
        </p:grpSpPr>
        <p:sp>
          <p:nvSpPr>
            <p:cNvPr id="15" name="Cloud 14">
              <a:extLst>
                <a:ext uri="{FF2B5EF4-FFF2-40B4-BE49-F238E27FC236}">
                  <a16:creationId xmlns:a16="http://schemas.microsoft.com/office/drawing/2014/main" id="{25323778-1EDC-7B5A-1732-E4BF9BE1F3B5}"/>
                </a:ext>
              </a:extLst>
            </p:cNvPr>
            <p:cNvSpPr/>
            <p:nvPr/>
          </p:nvSpPr>
          <p:spPr>
            <a:xfrm>
              <a:off x="1395755" y="3332855"/>
              <a:ext cx="3513377" cy="2219574"/>
            </a:xfrm>
            <a:prstGeom prst="cloud">
              <a:avLst/>
            </a:prstGeom>
            <a:solidFill>
              <a:srgbClr val="EEECE1">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16" name="Oval 15">
              <a:extLst>
                <a:ext uri="{FF2B5EF4-FFF2-40B4-BE49-F238E27FC236}">
                  <a16:creationId xmlns:a16="http://schemas.microsoft.com/office/drawing/2014/main" id="{F54C26BE-3073-17DB-B48D-878595E536C6}"/>
                </a:ext>
              </a:extLst>
            </p:cNvPr>
            <p:cNvSpPr/>
            <p:nvPr/>
          </p:nvSpPr>
          <p:spPr>
            <a:xfrm>
              <a:off x="942355" y="3212958"/>
              <a:ext cx="1010916" cy="860802"/>
            </a:xfrm>
            <a:prstGeom prst="ellipse">
              <a:avLst/>
            </a:prstGeom>
            <a:solidFill>
              <a:srgbClr val="F8AB9E"/>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7" name="Graphic 27" descr="Contract outline">
              <a:extLst>
                <a:ext uri="{FF2B5EF4-FFF2-40B4-BE49-F238E27FC236}">
                  <a16:creationId xmlns:a16="http://schemas.microsoft.com/office/drawing/2014/main" id="{C9EA4F32-C241-2CF8-B3A6-9F407B42B3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124854">
              <a:off x="878893" y="3332620"/>
              <a:ext cx="913301" cy="913301"/>
            </a:xfrm>
            <a:prstGeom prst="rect">
              <a:avLst/>
            </a:prstGeom>
          </p:spPr>
        </p:pic>
        <p:sp>
          <p:nvSpPr>
            <p:cNvPr id="18" name="Text Box 32">
              <a:extLst>
                <a:ext uri="{FF2B5EF4-FFF2-40B4-BE49-F238E27FC236}">
                  <a16:creationId xmlns:a16="http://schemas.microsoft.com/office/drawing/2014/main" id="{5DA7A5ED-224C-38F6-9AE6-F0B81166711E}"/>
                </a:ext>
              </a:extLst>
            </p:cNvPr>
            <p:cNvSpPr txBox="1"/>
            <p:nvPr/>
          </p:nvSpPr>
          <p:spPr>
            <a:xfrm>
              <a:off x="1701354" y="3436747"/>
              <a:ext cx="362477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E32D0F"/>
                  </a:solidFill>
                  <a:latin typeface="Avenir Next LT Pro" panose="020B0504020202020204" pitchFamily="34" charset="0"/>
                  <a:ea typeface="Calibri" panose="020F0502020204030204" pitchFamily="34" charset="0"/>
                  <a:cs typeface="Times New Roman" panose="02020603050405020304" pitchFamily="18" charset="0"/>
                </a:rPr>
                <a:t>Internal Review</a:t>
              </a:r>
            </a:p>
          </p:txBody>
        </p:sp>
        <p:sp>
          <p:nvSpPr>
            <p:cNvPr id="19" name="Text Box 75">
              <a:extLst>
                <a:ext uri="{FF2B5EF4-FFF2-40B4-BE49-F238E27FC236}">
                  <a16:creationId xmlns:a16="http://schemas.microsoft.com/office/drawing/2014/main" id="{8C12F573-E310-BA98-D31D-47BF7E775EE7}"/>
                </a:ext>
              </a:extLst>
            </p:cNvPr>
            <p:cNvSpPr txBox="1"/>
            <p:nvPr/>
          </p:nvSpPr>
          <p:spPr>
            <a:xfrm>
              <a:off x="1466796" y="4127201"/>
              <a:ext cx="3233438" cy="1030423"/>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a:lnSpc>
                  <a:spcPct val="107000"/>
                </a:lnSpc>
                <a:spcAft>
                  <a:spcPts val="800"/>
                </a:spcAft>
              </a:pPr>
              <a:r>
                <a:rPr lang="en-AU" sz="1200" dirty="0">
                  <a:solidFill>
                    <a:schemeClr val="tx1">
                      <a:lumMod val="75000"/>
                      <a:lumOff val="25000"/>
                    </a:schemeClr>
                  </a:solidFill>
                  <a:latin typeface="Avenir Next LT Pro" panose="020B0504020202020204" pitchFamily="34" charset="0"/>
                  <a:ea typeface="Calibri" panose="020F0502020204030204" pitchFamily="34" charset="0"/>
                  <a:cs typeface="Times New Roman" panose="02020603050405020304" pitchFamily="18" charset="0"/>
                </a:rPr>
                <a:t>If you remain dissatisfied with the findings of your complaint (merit) or how your complaint was managed (process)</a:t>
              </a:r>
              <a:r>
                <a:rPr lang="en-AU" sz="1200" dirty="0">
                  <a:solidFill>
                    <a:schemeClr val="tx1">
                      <a:lumMod val="50000"/>
                      <a:lumOff val="50000"/>
                    </a:schemeClr>
                  </a:solidFill>
                  <a:latin typeface="Avenir Next LT Pro" panose="020B0504020202020204" pitchFamily="34" charset="0"/>
                  <a:ea typeface="Calibri" panose="020F0502020204030204" pitchFamily="34" charset="0"/>
                  <a:cs typeface="Times New Roman" panose="02020603050405020304" pitchFamily="18" charset="0"/>
                </a:rPr>
                <a:t>. </a:t>
              </a: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You can request an Internal Review through the Complaints Unit</a:t>
              </a:r>
            </a:p>
          </p:txBody>
        </p:sp>
        <p:sp>
          <p:nvSpPr>
            <p:cNvPr id="20" name="TextBox 19">
              <a:extLst>
                <a:ext uri="{FF2B5EF4-FFF2-40B4-BE49-F238E27FC236}">
                  <a16:creationId xmlns:a16="http://schemas.microsoft.com/office/drawing/2014/main" id="{52BC2F9E-BA48-C09E-27E8-644741944B52}"/>
                </a:ext>
              </a:extLst>
            </p:cNvPr>
            <p:cNvSpPr txBox="1"/>
            <p:nvPr/>
          </p:nvSpPr>
          <p:spPr>
            <a:xfrm>
              <a:off x="1835128" y="3792512"/>
              <a:ext cx="3140632" cy="338554"/>
            </a:xfrm>
            <a:prstGeom prst="rect">
              <a:avLst/>
            </a:prstGeom>
            <a:noFill/>
          </p:spPr>
          <p:txBody>
            <a:bodyPr wrap="square" rtlCol="0">
              <a:spAutoFit/>
            </a:bodyPr>
            <a:lstStyle/>
            <a:p>
              <a:r>
                <a:rPr lang="en-AU" sz="1600" dirty="0">
                  <a:solidFill>
                    <a:srgbClr val="F2583C"/>
                  </a:solidFill>
                  <a:latin typeface="Avenir Next LT Pro" panose="020B0504020202020204" pitchFamily="34" charset="0"/>
                  <a:cs typeface="Times New Roman" panose="02020603050405020304" pitchFamily="18" charset="0"/>
                </a:rPr>
                <a:t>Merit &amp; Process Review</a:t>
              </a:r>
            </a:p>
          </p:txBody>
        </p:sp>
      </p:grpSp>
      <p:sp>
        <p:nvSpPr>
          <p:cNvPr id="21" name="Oval 20">
            <a:extLst>
              <a:ext uri="{FF2B5EF4-FFF2-40B4-BE49-F238E27FC236}">
                <a16:creationId xmlns:a16="http://schemas.microsoft.com/office/drawing/2014/main" id="{A3352561-27A3-B81F-1160-061307BEFD9D}"/>
              </a:ext>
            </a:extLst>
          </p:cNvPr>
          <p:cNvSpPr/>
          <p:nvPr/>
        </p:nvSpPr>
        <p:spPr>
          <a:xfrm>
            <a:off x="1537055" y="3281710"/>
            <a:ext cx="541125" cy="1468203"/>
          </a:xfrm>
          <a:prstGeom prst="ellipse">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22" name="Group 21">
            <a:extLst>
              <a:ext uri="{FF2B5EF4-FFF2-40B4-BE49-F238E27FC236}">
                <a16:creationId xmlns:a16="http://schemas.microsoft.com/office/drawing/2014/main" id="{FF8C4A78-BD82-91CC-B8E5-EE761209E23E}"/>
              </a:ext>
            </a:extLst>
          </p:cNvPr>
          <p:cNvGrpSpPr/>
          <p:nvPr/>
        </p:nvGrpSpPr>
        <p:grpSpPr>
          <a:xfrm>
            <a:off x="1206962" y="3448467"/>
            <a:ext cx="4447212" cy="2387195"/>
            <a:chOff x="6780176" y="4060151"/>
            <a:chExt cx="4322343" cy="2296014"/>
          </a:xfrm>
        </p:grpSpPr>
        <p:sp>
          <p:nvSpPr>
            <p:cNvPr id="23" name="Cloud 22">
              <a:extLst>
                <a:ext uri="{FF2B5EF4-FFF2-40B4-BE49-F238E27FC236}">
                  <a16:creationId xmlns:a16="http://schemas.microsoft.com/office/drawing/2014/main" id="{E90D9AC4-F148-C25F-7522-3C82C9B4C642}"/>
                </a:ext>
              </a:extLst>
            </p:cNvPr>
            <p:cNvSpPr/>
            <p:nvPr/>
          </p:nvSpPr>
          <p:spPr>
            <a:xfrm>
              <a:off x="7362738" y="4380887"/>
              <a:ext cx="3277852" cy="1975278"/>
            </a:xfrm>
            <a:prstGeom prst="cloud">
              <a:avLst/>
            </a:prstGeom>
            <a:solidFill>
              <a:srgbClr val="EEECE1">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24" name="Oval 23">
              <a:extLst>
                <a:ext uri="{FF2B5EF4-FFF2-40B4-BE49-F238E27FC236}">
                  <a16:creationId xmlns:a16="http://schemas.microsoft.com/office/drawing/2014/main" id="{D8D7641F-1801-1F2E-58A9-70DEDE6CA7BF}"/>
                </a:ext>
              </a:extLst>
            </p:cNvPr>
            <p:cNvSpPr/>
            <p:nvPr/>
          </p:nvSpPr>
          <p:spPr>
            <a:xfrm>
              <a:off x="6916091" y="4085337"/>
              <a:ext cx="1010916" cy="860802"/>
            </a:xfrm>
            <a:prstGeom prst="ellipse">
              <a:avLst/>
            </a:prstGeom>
            <a:solidFill>
              <a:srgbClr val="FFE989"/>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25" name="Text Box 32">
              <a:extLst>
                <a:ext uri="{FF2B5EF4-FFF2-40B4-BE49-F238E27FC236}">
                  <a16:creationId xmlns:a16="http://schemas.microsoft.com/office/drawing/2014/main" id="{2B1692DA-879C-B75D-B32A-429453117DC8}"/>
                </a:ext>
              </a:extLst>
            </p:cNvPr>
            <p:cNvSpPr txBox="1"/>
            <p:nvPr/>
          </p:nvSpPr>
          <p:spPr>
            <a:xfrm>
              <a:off x="7926042" y="4399258"/>
              <a:ext cx="2462554" cy="338555"/>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926800"/>
                  </a:solidFill>
                  <a:latin typeface="Avenir Next LT Pro" panose="020B0504020202020204" pitchFamily="34" charset="0"/>
                  <a:ea typeface="Calibri" panose="020F0502020204030204" pitchFamily="34" charset="0"/>
                  <a:cs typeface="Times New Roman" panose="02020603050405020304" pitchFamily="18" charset="0"/>
                </a:rPr>
                <a:t>External Review</a:t>
              </a:r>
            </a:p>
          </p:txBody>
        </p:sp>
        <p:sp>
          <p:nvSpPr>
            <p:cNvPr id="26" name="TextBox 25">
              <a:extLst>
                <a:ext uri="{FF2B5EF4-FFF2-40B4-BE49-F238E27FC236}">
                  <a16:creationId xmlns:a16="http://schemas.microsoft.com/office/drawing/2014/main" id="{D3630693-AF89-4A7E-A160-701B67499C5D}"/>
                </a:ext>
              </a:extLst>
            </p:cNvPr>
            <p:cNvSpPr txBox="1"/>
            <p:nvPr/>
          </p:nvSpPr>
          <p:spPr>
            <a:xfrm>
              <a:off x="7706564" y="4672324"/>
              <a:ext cx="3395955" cy="1031622"/>
            </a:xfrm>
            <a:prstGeom prst="rect">
              <a:avLst/>
            </a:prstGeom>
            <a:noFill/>
          </p:spPr>
          <p:txBody>
            <a:bodyPr wrap="square" rtlCol="0">
              <a:spAutoFit/>
            </a:bodyPr>
            <a:lstStyle/>
            <a:p>
              <a:r>
                <a:rPr lang="en-AU" sz="1400" dirty="0">
                  <a:solidFill>
                    <a:srgbClr val="E2A100"/>
                  </a:solidFill>
                  <a:latin typeface="Avenir Next LT Pro" panose="020B0504020202020204" pitchFamily="34" charset="0"/>
                  <a:cs typeface="Times New Roman" panose="02020603050405020304" pitchFamily="18" charset="0"/>
                </a:rPr>
                <a:t>Queensland Ombudsman</a:t>
              </a:r>
            </a:p>
            <a:p>
              <a:r>
                <a:rPr lang="en-AU" sz="1400" dirty="0">
                  <a:solidFill>
                    <a:srgbClr val="E2A100"/>
                  </a:solidFill>
                  <a:latin typeface="Avenir Next LT Pro" panose="020B0504020202020204" pitchFamily="34" charset="0"/>
                  <a:cs typeface="Times New Roman" panose="02020603050405020304" pitchFamily="18" charset="0"/>
                </a:rPr>
                <a:t>Industrial Relations Commission</a:t>
              </a:r>
            </a:p>
            <a:p>
              <a:r>
                <a:rPr lang="en-AU" sz="1400" dirty="0">
                  <a:solidFill>
                    <a:srgbClr val="E2A100"/>
                  </a:solidFill>
                  <a:latin typeface="Avenir Next LT Pro" panose="020B0504020202020204" pitchFamily="34" charset="0"/>
                  <a:cs typeface="Times New Roman" panose="02020603050405020304" pitchFamily="18" charset="0"/>
                </a:rPr>
                <a:t>Qld Human Rights Commission</a:t>
              </a:r>
            </a:p>
            <a:p>
              <a:r>
                <a:rPr lang="en-AU" sz="1400" dirty="0">
                  <a:solidFill>
                    <a:srgbClr val="E2A100"/>
                  </a:solidFill>
                  <a:latin typeface="Avenir Next LT Pro" panose="020B0504020202020204" pitchFamily="34" charset="0"/>
                  <a:cs typeface="Times New Roman" panose="02020603050405020304" pitchFamily="18" charset="0"/>
                </a:rPr>
                <a:t>Information Commissioner Qld</a:t>
              </a:r>
            </a:p>
          </p:txBody>
        </p:sp>
        <p:pic>
          <p:nvPicPr>
            <p:cNvPr id="27" name="Graphic 53" descr="Customer review outline">
              <a:extLst>
                <a:ext uri="{FF2B5EF4-FFF2-40B4-BE49-F238E27FC236}">
                  <a16:creationId xmlns:a16="http://schemas.microsoft.com/office/drawing/2014/main" id="{9EC01E6F-6AB7-E52B-C838-5B077A837D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0176" y="4060151"/>
              <a:ext cx="914400" cy="914400"/>
            </a:xfrm>
            <a:prstGeom prst="rect">
              <a:avLst/>
            </a:prstGeom>
          </p:spPr>
        </p:pic>
        <p:sp>
          <p:nvSpPr>
            <p:cNvPr id="28" name="Text Box 75">
              <a:extLst>
                <a:ext uri="{FF2B5EF4-FFF2-40B4-BE49-F238E27FC236}">
                  <a16:creationId xmlns:a16="http://schemas.microsoft.com/office/drawing/2014/main" id="{1EB441B8-4F14-C8BE-4F84-A2B5F37E5B8C}"/>
                </a:ext>
              </a:extLst>
            </p:cNvPr>
            <p:cNvSpPr txBox="1"/>
            <p:nvPr/>
          </p:nvSpPr>
          <p:spPr>
            <a:xfrm>
              <a:off x="7470161" y="5551615"/>
              <a:ext cx="3058334" cy="529461"/>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a:lnSpc>
                  <a:spcPct val="107000"/>
                </a:lnSpc>
                <a:spcAft>
                  <a:spcPts val="800"/>
                </a:spcAft>
              </a:pPr>
              <a:r>
                <a:rPr lang="en-AU" sz="1200" dirty="0">
                  <a:solidFill>
                    <a:schemeClr val="tx1">
                      <a:lumMod val="75000"/>
                      <a:lumOff val="25000"/>
                    </a:schemeClr>
                  </a:solidFill>
                  <a:latin typeface="Avenir Next LT Pro" panose="020B0504020202020204" pitchFamily="34" charset="0"/>
                  <a:ea typeface="Calibri" panose="020F0502020204030204" pitchFamily="34" charset="0"/>
                  <a:cs typeface="Times New Roman" panose="02020603050405020304" pitchFamily="18" charset="0"/>
                </a:rPr>
                <a:t>If you still remain dissatisfied you can pursue external review options. </a:t>
              </a:r>
              <a:endParaRPr lang="en-AU" sz="1200" dirty="0">
                <a:solidFill>
                  <a:schemeClr val="tx1">
                    <a:lumMod val="50000"/>
                    <a:lumOff val="50000"/>
                  </a:schemeClr>
                </a:solidFill>
                <a:latin typeface="Avenir Next LT Pro" panose="020B0504020202020204" pitchFamily="34" charset="0"/>
                <a:ea typeface="Calibri" panose="020F0502020204030204" pitchFamily="34" charset="0"/>
                <a:cs typeface="Times New Roman" panose="02020603050405020304" pitchFamily="18" charset="0"/>
              </a:endParaRPr>
            </a:p>
          </p:txBody>
        </p:sp>
      </p:grpSp>
      <p:sp>
        <p:nvSpPr>
          <p:cNvPr id="29" name="Cloud 28">
            <a:extLst>
              <a:ext uri="{FF2B5EF4-FFF2-40B4-BE49-F238E27FC236}">
                <a16:creationId xmlns:a16="http://schemas.microsoft.com/office/drawing/2014/main" id="{B43B7DA6-BBF2-B7A9-F912-C25564789EB8}"/>
              </a:ext>
            </a:extLst>
          </p:cNvPr>
          <p:cNvSpPr/>
          <p:nvPr/>
        </p:nvSpPr>
        <p:spPr>
          <a:xfrm>
            <a:off x="991505" y="1362320"/>
            <a:ext cx="4013827" cy="2152346"/>
          </a:xfrm>
          <a:prstGeom prst="cloud">
            <a:avLst/>
          </a:prstGeom>
          <a:solidFill>
            <a:srgbClr val="EEECE1">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30" name="Oval 29">
            <a:extLst>
              <a:ext uri="{FF2B5EF4-FFF2-40B4-BE49-F238E27FC236}">
                <a16:creationId xmlns:a16="http://schemas.microsoft.com/office/drawing/2014/main" id="{CDC6C291-AF32-ED89-1E49-2FCF8F52A8A8}"/>
              </a:ext>
            </a:extLst>
          </p:cNvPr>
          <p:cNvSpPr/>
          <p:nvPr/>
        </p:nvSpPr>
        <p:spPr>
          <a:xfrm>
            <a:off x="695221" y="1362320"/>
            <a:ext cx="864840" cy="706071"/>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1" name="Text Box 32">
            <a:extLst>
              <a:ext uri="{FF2B5EF4-FFF2-40B4-BE49-F238E27FC236}">
                <a16:creationId xmlns:a16="http://schemas.microsoft.com/office/drawing/2014/main" id="{06E977DC-A4CA-009C-3C20-69F0DE9CF9C6}"/>
              </a:ext>
            </a:extLst>
          </p:cNvPr>
          <p:cNvSpPr txBox="1"/>
          <p:nvPr/>
        </p:nvSpPr>
        <p:spPr>
          <a:xfrm>
            <a:off x="1518620" y="1422338"/>
            <a:ext cx="2932421" cy="292600"/>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6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a:t>
            </a:r>
          </a:p>
        </p:txBody>
      </p:sp>
      <p:sp>
        <p:nvSpPr>
          <p:cNvPr id="32" name="TextBox 31">
            <a:extLst>
              <a:ext uri="{FF2B5EF4-FFF2-40B4-BE49-F238E27FC236}">
                <a16:creationId xmlns:a16="http://schemas.microsoft.com/office/drawing/2014/main" id="{26BE4C68-8BA2-7F49-EE17-AF3196EFC140}"/>
              </a:ext>
            </a:extLst>
          </p:cNvPr>
          <p:cNvSpPr txBox="1"/>
          <p:nvPr/>
        </p:nvSpPr>
        <p:spPr>
          <a:xfrm>
            <a:off x="1565092" y="1719692"/>
            <a:ext cx="2024292" cy="307777"/>
          </a:xfrm>
          <a:prstGeom prst="rect">
            <a:avLst/>
          </a:prstGeom>
          <a:noFill/>
        </p:spPr>
        <p:txBody>
          <a:bodyPr wrap="square" rtlCol="0">
            <a:spAutoFit/>
          </a:bodyPr>
          <a:lstStyle/>
          <a:p>
            <a:r>
              <a:rPr lang="en-AU" sz="1400" dirty="0">
                <a:solidFill>
                  <a:srgbClr val="A979B6"/>
                </a:solidFill>
                <a:latin typeface="Avenir Next LT Pro" panose="020B0504020202020204" pitchFamily="34" charset="0"/>
                <a:cs typeface="Times New Roman" panose="02020603050405020304" pitchFamily="18" charset="0"/>
              </a:rPr>
              <a:t>Local Early Resolution</a:t>
            </a:r>
          </a:p>
        </p:txBody>
      </p:sp>
      <p:sp>
        <p:nvSpPr>
          <p:cNvPr id="33" name="Text Box 75">
            <a:extLst>
              <a:ext uri="{FF2B5EF4-FFF2-40B4-BE49-F238E27FC236}">
                <a16:creationId xmlns:a16="http://schemas.microsoft.com/office/drawing/2014/main" id="{76E72BDE-B26F-709D-5CA7-8F1A598C90F5}"/>
              </a:ext>
            </a:extLst>
          </p:cNvPr>
          <p:cNvSpPr txBox="1"/>
          <p:nvPr/>
        </p:nvSpPr>
        <p:spPr>
          <a:xfrm>
            <a:off x="1291892" y="1945664"/>
            <a:ext cx="3314642" cy="1211504"/>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a:lnSpc>
                <a:spcPct val="107000"/>
              </a:lnSpc>
              <a:spcAft>
                <a:spcPts val="800"/>
              </a:spcAft>
            </a:pPr>
            <a:r>
              <a:rPr lang="en-AU" sz="1200" dirty="0">
                <a:solidFill>
                  <a:schemeClr val="tx1">
                    <a:lumMod val="75000"/>
                    <a:lumOff val="25000"/>
                  </a:schemeClr>
                </a:solidFill>
                <a:latin typeface="Avenir Next LT Pro" panose="020B0504020202020204" pitchFamily="34" charset="0"/>
                <a:ea typeface="Calibri" panose="020F0502020204030204" pitchFamily="34" charset="0"/>
                <a:cs typeface="Times New Roman" panose="02020603050405020304" pitchFamily="18" charset="0"/>
              </a:rPr>
              <a:t>The department encourages a local early resolution of your concerns.  Contact your Child Safety Officer or Senior Team Leader in the first instance. If you are having trouble getting hold of them you can contact the Complaints Unit to raise a FAAR</a:t>
            </a:r>
            <a:r>
              <a:rPr lang="en-AU" sz="1200" dirty="0">
                <a:solidFill>
                  <a:schemeClr val="tx1">
                    <a:lumMod val="50000"/>
                    <a:lumOff val="50000"/>
                  </a:schemeClr>
                </a:solidFill>
                <a:latin typeface="Avenir Next LT Pro" panose="020B0504020202020204" pitchFamily="34" charset="0"/>
                <a:ea typeface="Calibri" panose="020F0502020204030204" pitchFamily="34" charset="0"/>
                <a:cs typeface="Times New Roman" panose="02020603050405020304" pitchFamily="18" charset="0"/>
              </a:rPr>
              <a:t>.</a:t>
            </a:r>
          </a:p>
        </p:txBody>
      </p:sp>
      <p:pic>
        <p:nvPicPr>
          <p:cNvPr id="34" name="Graphic 15" descr="Receiver with solid fill">
            <a:extLst>
              <a:ext uri="{FF2B5EF4-FFF2-40B4-BE49-F238E27FC236}">
                <a16:creationId xmlns:a16="http://schemas.microsoft.com/office/drawing/2014/main" id="{5B216F73-9676-64E2-657D-8D7B1BB86F7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2895" y="1179862"/>
            <a:ext cx="768897" cy="768897"/>
          </a:xfrm>
          <a:prstGeom prst="rect">
            <a:avLst/>
          </a:prstGeom>
        </p:spPr>
      </p:pic>
      <p:pic>
        <p:nvPicPr>
          <p:cNvPr id="35" name="Graphic 2" descr="Open envelope outline">
            <a:extLst>
              <a:ext uri="{FF2B5EF4-FFF2-40B4-BE49-F238E27FC236}">
                <a16:creationId xmlns:a16="http://schemas.microsoft.com/office/drawing/2014/main" id="{FEACFB1D-244F-C31A-E722-65FC7ADAA1A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0760893">
            <a:off x="7140428" y="864452"/>
            <a:ext cx="767228" cy="767228"/>
          </a:xfrm>
          <a:prstGeom prst="rect">
            <a:avLst/>
          </a:prstGeom>
        </p:spPr>
      </p:pic>
      <p:sp>
        <p:nvSpPr>
          <p:cNvPr id="36" name="TextBox 35">
            <a:extLst>
              <a:ext uri="{FF2B5EF4-FFF2-40B4-BE49-F238E27FC236}">
                <a16:creationId xmlns:a16="http://schemas.microsoft.com/office/drawing/2014/main" id="{AE3C0E5D-FB9B-4E3D-FC62-3D6A9F837DC1}"/>
              </a:ext>
            </a:extLst>
          </p:cNvPr>
          <p:cNvSpPr txBox="1"/>
          <p:nvPr/>
        </p:nvSpPr>
        <p:spPr>
          <a:xfrm>
            <a:off x="1291892" y="6175125"/>
            <a:ext cx="8906112" cy="461665"/>
          </a:xfrm>
          <a:prstGeom prst="rect">
            <a:avLst/>
          </a:prstGeom>
          <a:solidFill>
            <a:schemeClr val="bg1">
              <a:lumMod val="85000"/>
            </a:schemeClr>
          </a:solidFill>
          <a:ln>
            <a:solidFill>
              <a:schemeClr val="bg1">
                <a:lumMod val="85000"/>
              </a:schemeClr>
            </a:solidFill>
          </a:ln>
        </p:spPr>
        <p:txBody>
          <a:bodyPr wrap="square" rtlCol="0">
            <a:spAutoFit/>
          </a:bodyPr>
          <a:lstStyle/>
          <a:p>
            <a:r>
              <a:rPr lang="en-AU" sz="1200" dirty="0">
                <a:latin typeface="Avenir Next LT Pro" panose="020B0504020202020204" pitchFamily="34" charset="0"/>
              </a:rPr>
              <a:t>All funded agencies are required to have their own complaint management process, if you lodge a complaint through your agency and are not satisfied with the outcome, you can then lodge a complaint through the Child Safety Complaint’s unit.</a:t>
            </a:r>
          </a:p>
        </p:txBody>
      </p:sp>
      <p:sp>
        <p:nvSpPr>
          <p:cNvPr id="37" name="Oval 36">
            <a:extLst>
              <a:ext uri="{FF2B5EF4-FFF2-40B4-BE49-F238E27FC236}">
                <a16:creationId xmlns:a16="http://schemas.microsoft.com/office/drawing/2014/main" id="{9B00F367-8A06-9491-10C5-786FCC8B90B0}"/>
              </a:ext>
            </a:extLst>
          </p:cNvPr>
          <p:cNvSpPr/>
          <p:nvPr/>
        </p:nvSpPr>
        <p:spPr>
          <a:xfrm rot="20336605">
            <a:off x="570388" y="5954833"/>
            <a:ext cx="842234" cy="689370"/>
          </a:xfrm>
          <a:prstGeom prst="ellipse">
            <a:avLst/>
          </a:prstGeom>
          <a:solidFill>
            <a:schemeClr val="accent6">
              <a:lumMod val="60000"/>
              <a:lumOff val="40000"/>
            </a:schemeClr>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38" name="Graphic 37" descr="Circles with lines outline">
            <a:extLst>
              <a:ext uri="{FF2B5EF4-FFF2-40B4-BE49-F238E27FC236}">
                <a16:creationId xmlns:a16="http://schemas.microsoft.com/office/drawing/2014/main" id="{A27B0F39-8E5F-707D-0D31-A192034E5E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8792" y="5738703"/>
            <a:ext cx="950684" cy="950684"/>
          </a:xfrm>
          <a:prstGeom prst="rect">
            <a:avLst/>
          </a:prstGeom>
        </p:spPr>
      </p:pic>
      <p:sp>
        <p:nvSpPr>
          <p:cNvPr id="39" name="Text Box 32">
            <a:extLst>
              <a:ext uri="{FF2B5EF4-FFF2-40B4-BE49-F238E27FC236}">
                <a16:creationId xmlns:a16="http://schemas.microsoft.com/office/drawing/2014/main" id="{D503EC66-E120-8462-4B81-4955B4042520}"/>
              </a:ext>
            </a:extLst>
          </p:cNvPr>
          <p:cNvSpPr txBox="1"/>
          <p:nvPr/>
        </p:nvSpPr>
        <p:spPr>
          <a:xfrm>
            <a:off x="1319827" y="5869136"/>
            <a:ext cx="3468669" cy="358215"/>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sz="1600" b="1" kern="0" dirty="0">
                <a:solidFill>
                  <a:schemeClr val="accent6">
                    <a:lumMod val="75000"/>
                  </a:schemeClr>
                </a:solidFill>
                <a:latin typeface="Avenir Next LT Pro" panose="020B0504020202020204" pitchFamily="34" charset="0"/>
                <a:ea typeface="Calibri" panose="020F0502020204030204" pitchFamily="34" charset="0"/>
                <a:cs typeface="Times New Roman" panose="02020603050405020304" pitchFamily="18" charset="0"/>
              </a:rPr>
              <a:t>Foster and kinship agencies</a:t>
            </a:r>
          </a:p>
        </p:txBody>
      </p:sp>
    </p:spTree>
    <p:extLst>
      <p:ext uri="{BB962C8B-B14F-4D97-AF65-F5344CB8AC3E}">
        <p14:creationId xmlns:p14="http://schemas.microsoft.com/office/powerpoint/2010/main" val="118001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F87B9-FA17-E4AF-29B7-EA7BF978150F}"/>
              </a:ext>
            </a:extLst>
          </p:cNvPr>
          <p:cNvSpPr/>
          <p:nvPr/>
        </p:nvSpPr>
        <p:spPr>
          <a:xfrm>
            <a:off x="6650230" y="1928228"/>
            <a:ext cx="5337342" cy="391335"/>
          </a:xfrm>
          <a:prstGeom prst="rect">
            <a:avLst/>
          </a:prstGeom>
          <a:solidFill>
            <a:srgbClr val="578E3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Rectangle 2">
            <a:extLst>
              <a:ext uri="{FF2B5EF4-FFF2-40B4-BE49-F238E27FC236}">
                <a16:creationId xmlns:a16="http://schemas.microsoft.com/office/drawing/2014/main" id="{3A282B39-D7BA-934D-8B83-9C3CA8DF1A8A}"/>
              </a:ext>
            </a:extLst>
          </p:cNvPr>
          <p:cNvSpPr/>
          <p:nvPr/>
        </p:nvSpPr>
        <p:spPr>
          <a:xfrm>
            <a:off x="6635893" y="2331910"/>
            <a:ext cx="5337344" cy="622860"/>
          </a:xfrm>
          <a:prstGeom prst="rect">
            <a:avLst/>
          </a:prstGeom>
          <a:solidFill>
            <a:srgbClr val="BFE0A8"/>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4" name="Rectangle 3">
            <a:hlinkClick r:id="rId2" action="ppaction://hlinksldjump"/>
            <a:extLst>
              <a:ext uri="{FF2B5EF4-FFF2-40B4-BE49-F238E27FC236}">
                <a16:creationId xmlns:a16="http://schemas.microsoft.com/office/drawing/2014/main" id="{3DC1047F-3471-6CFF-9FDC-A5E0A4BCDD21}"/>
              </a:ext>
            </a:extLst>
          </p:cNvPr>
          <p:cNvSpPr/>
          <p:nvPr/>
        </p:nvSpPr>
        <p:spPr>
          <a:xfrm>
            <a:off x="234423" y="4137720"/>
            <a:ext cx="5337342" cy="391335"/>
          </a:xfrm>
          <a:prstGeom prst="rect">
            <a:avLst/>
          </a:prstGeom>
          <a:solidFill>
            <a:srgbClr val="B89500"/>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 name="Rectangle 4">
            <a:hlinkClick r:id="rId2" action="ppaction://hlinksldjump"/>
            <a:extLst>
              <a:ext uri="{FF2B5EF4-FFF2-40B4-BE49-F238E27FC236}">
                <a16:creationId xmlns:a16="http://schemas.microsoft.com/office/drawing/2014/main" id="{F9310A5C-C1DF-93F2-4BD3-9368247182FC}"/>
              </a:ext>
            </a:extLst>
          </p:cNvPr>
          <p:cNvSpPr/>
          <p:nvPr/>
        </p:nvSpPr>
        <p:spPr>
          <a:xfrm>
            <a:off x="234423" y="4547854"/>
            <a:ext cx="5337344" cy="622860"/>
          </a:xfrm>
          <a:prstGeom prst="rect">
            <a:avLst/>
          </a:prstGeom>
          <a:solidFill>
            <a:srgbClr val="FFEFAB"/>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C4B9C7D7-CF3C-D7D8-924A-62F40F3DF2C2}"/>
              </a:ext>
            </a:extLst>
          </p:cNvPr>
          <p:cNvSpPr/>
          <p:nvPr/>
        </p:nvSpPr>
        <p:spPr>
          <a:xfrm>
            <a:off x="6633031" y="4963690"/>
            <a:ext cx="5337342" cy="391335"/>
          </a:xfrm>
          <a:prstGeom prst="rect">
            <a:avLst/>
          </a:prstGeom>
          <a:solidFill>
            <a:srgbClr val="3A6B68"/>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222A5013-7429-D92B-30A7-98275AE06412}"/>
              </a:ext>
            </a:extLst>
          </p:cNvPr>
          <p:cNvSpPr/>
          <p:nvPr/>
        </p:nvSpPr>
        <p:spPr>
          <a:xfrm>
            <a:off x="6629948" y="5314014"/>
            <a:ext cx="5337344" cy="622860"/>
          </a:xfrm>
          <a:prstGeom prst="rect">
            <a:avLst/>
          </a:prstGeom>
          <a:solidFill>
            <a:srgbClr val="92CECA"/>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B7620919-B6A1-7E69-1237-D3284800A251}"/>
              </a:ext>
            </a:extLst>
          </p:cNvPr>
          <p:cNvSpPr/>
          <p:nvPr/>
        </p:nvSpPr>
        <p:spPr>
          <a:xfrm>
            <a:off x="6629950" y="3488487"/>
            <a:ext cx="5337342" cy="391335"/>
          </a:xfrm>
          <a:prstGeom prst="rect">
            <a:avLst/>
          </a:prstGeom>
          <a:solidFill>
            <a:schemeClr val="accent2">
              <a:lumMod val="7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DDA4B12-40C1-A7F6-79F4-FD4991A7E869}"/>
              </a:ext>
            </a:extLst>
          </p:cNvPr>
          <p:cNvSpPr/>
          <p:nvPr/>
        </p:nvSpPr>
        <p:spPr>
          <a:xfrm>
            <a:off x="6631730" y="3832395"/>
            <a:ext cx="5337344" cy="622860"/>
          </a:xfrm>
          <a:prstGeom prst="rect">
            <a:avLst/>
          </a:prstGeom>
          <a:solidFill>
            <a:schemeClr val="accent2">
              <a:lumMod val="20000"/>
              <a:lumOff val="80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Rectangle 9">
            <a:hlinkClick r:id="rId3" action="ppaction://hlinksldjump"/>
            <a:extLst>
              <a:ext uri="{FF2B5EF4-FFF2-40B4-BE49-F238E27FC236}">
                <a16:creationId xmlns:a16="http://schemas.microsoft.com/office/drawing/2014/main" id="{C6B9146A-B0C3-8FBD-08FA-99A0D0714CD9}"/>
              </a:ext>
            </a:extLst>
          </p:cNvPr>
          <p:cNvSpPr/>
          <p:nvPr/>
        </p:nvSpPr>
        <p:spPr>
          <a:xfrm>
            <a:off x="234423" y="1162531"/>
            <a:ext cx="5358834" cy="391335"/>
          </a:xfrm>
          <a:prstGeom prst="rect">
            <a:avLst/>
          </a:prstGeom>
          <a:solidFill>
            <a:srgbClr val="853C85"/>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Mode of complaints </a:t>
            </a:r>
          </a:p>
        </p:txBody>
      </p:sp>
      <p:sp>
        <p:nvSpPr>
          <p:cNvPr id="11" name="Rectangle 10">
            <a:hlinkClick r:id="rId3" action="ppaction://hlinksldjump"/>
            <a:extLst>
              <a:ext uri="{FF2B5EF4-FFF2-40B4-BE49-F238E27FC236}">
                <a16:creationId xmlns:a16="http://schemas.microsoft.com/office/drawing/2014/main" id="{61CA4A0F-C7F5-16BE-B5CD-D1A6A77F3B21}"/>
              </a:ext>
            </a:extLst>
          </p:cNvPr>
          <p:cNvSpPr/>
          <p:nvPr/>
        </p:nvSpPr>
        <p:spPr>
          <a:xfrm>
            <a:off x="241177" y="1554712"/>
            <a:ext cx="5337344" cy="622860"/>
          </a:xfrm>
          <a:prstGeom prst="rect">
            <a:avLst/>
          </a:prstGeom>
          <a:solidFill>
            <a:srgbClr val="C6A6CE"/>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2" name="Text Box 75">
            <a:extLst>
              <a:ext uri="{FF2B5EF4-FFF2-40B4-BE49-F238E27FC236}">
                <a16:creationId xmlns:a16="http://schemas.microsoft.com/office/drawing/2014/main" id="{E587287E-7B7E-E48E-723E-A1105EB94257}"/>
              </a:ext>
            </a:extLst>
          </p:cNvPr>
          <p:cNvSpPr txBox="1"/>
          <p:nvPr/>
        </p:nvSpPr>
        <p:spPr>
          <a:xfrm>
            <a:off x="7254796" y="2483009"/>
            <a:ext cx="4690585" cy="28350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nSpc>
                <a:spcPct val="107000"/>
              </a:lnSpc>
              <a:spcAft>
                <a:spcPts val="800"/>
              </a:spcAft>
            </a:pPr>
            <a:r>
              <a:rPr lang="en-AU" sz="1400" dirty="0">
                <a:solidFill>
                  <a:schemeClr val="tx1">
                    <a:lumMod val="75000"/>
                    <a:lumOff val="25000"/>
                  </a:schemeClr>
                </a:solidFill>
                <a:ea typeface="Calibri" panose="020F0502020204030204" pitchFamily="34" charset="0"/>
                <a:cs typeface="Times New Roman" panose="02020603050405020304" pitchFamily="18" charset="0"/>
              </a:rPr>
              <a:t>All departmental staff are enrolled into complaints training</a:t>
            </a:r>
          </a:p>
        </p:txBody>
      </p:sp>
      <p:sp>
        <p:nvSpPr>
          <p:cNvPr id="13" name="TextBox 12">
            <a:extLst>
              <a:ext uri="{FF2B5EF4-FFF2-40B4-BE49-F238E27FC236}">
                <a16:creationId xmlns:a16="http://schemas.microsoft.com/office/drawing/2014/main" id="{3F8DE2C7-F8C6-5FE1-2ACB-FF599E7C4A66}"/>
              </a:ext>
            </a:extLst>
          </p:cNvPr>
          <p:cNvSpPr txBox="1"/>
          <p:nvPr/>
        </p:nvSpPr>
        <p:spPr>
          <a:xfrm>
            <a:off x="7172684" y="1962282"/>
            <a:ext cx="4502106" cy="338554"/>
          </a:xfrm>
          <a:prstGeom prst="rect">
            <a:avLst/>
          </a:prstGeom>
          <a:noFill/>
        </p:spPr>
        <p:txBody>
          <a:bodyPr wrap="square" rtlCol="0">
            <a:spAutoFit/>
          </a:bodyPr>
          <a:lstStyle/>
          <a:p>
            <a:pPr algn="ctr"/>
            <a:r>
              <a:rPr lang="en-AU" sz="1600" b="1" dirty="0">
                <a:solidFill>
                  <a:schemeClr val="bg1"/>
                </a:solidFill>
              </a:rPr>
              <a:t> Mandatory complaint training</a:t>
            </a:r>
          </a:p>
        </p:txBody>
      </p:sp>
      <p:sp>
        <p:nvSpPr>
          <p:cNvPr id="14" name="Text Box 75">
            <a:hlinkClick r:id="rId2" action="ppaction://hlinksldjump"/>
            <a:extLst>
              <a:ext uri="{FF2B5EF4-FFF2-40B4-BE49-F238E27FC236}">
                <a16:creationId xmlns:a16="http://schemas.microsoft.com/office/drawing/2014/main" id="{CEAC868A-7899-EDCC-41C4-0C67A0F93FAA}"/>
              </a:ext>
            </a:extLst>
          </p:cNvPr>
          <p:cNvSpPr txBox="1"/>
          <p:nvPr/>
        </p:nvSpPr>
        <p:spPr>
          <a:xfrm>
            <a:off x="287301" y="4607902"/>
            <a:ext cx="4660008" cy="440881"/>
          </a:xfrm>
          <a:prstGeom prst="rect">
            <a:avLst/>
          </a:prstGeom>
          <a:noFill/>
          <a:ln w="6350">
            <a:noFill/>
          </a:ln>
        </p:spPr>
        <p:txBody>
          <a:bodyPr rot="0" spcFirstLastPara="0" vert="horz" wrap="square" lIns="144000" tIns="45721" rIns="91440" bIns="45721" numCol="1" spcCol="0" rtlCol="0" fromWordArt="0" anchor="ctr" anchorCtr="0" forceAA="0" compatLnSpc="1">
            <a:prstTxWarp prst="textNoShape">
              <a:avLst/>
            </a:prstTxWarp>
            <a:noAutofit/>
          </a:bodyPr>
          <a:lstStyle/>
          <a:p>
            <a:pPr>
              <a:lnSpc>
                <a:spcPct val="107000"/>
              </a:lnSpc>
              <a:spcAft>
                <a:spcPts val="800"/>
              </a:spcAft>
            </a:pPr>
            <a:r>
              <a:rPr lang="en-AU" sz="1400" dirty="0">
                <a:solidFill>
                  <a:schemeClr val="tx1">
                    <a:lumMod val="75000"/>
                    <a:lumOff val="25000"/>
                  </a:schemeClr>
                </a:solidFill>
                <a:ea typeface="Calibri" panose="020F0502020204030204" pitchFamily="34" charset="0"/>
                <a:cs typeface="Times New Roman" panose="02020603050405020304" pitchFamily="18" charset="0"/>
              </a:rPr>
              <a:t>Simplified complaint and Internal Review timeframes to 45 days</a:t>
            </a:r>
          </a:p>
        </p:txBody>
      </p:sp>
      <p:sp>
        <p:nvSpPr>
          <p:cNvPr id="15" name="TextBox 14">
            <a:hlinkClick r:id="rId2" action="ppaction://hlinksldjump"/>
            <a:extLst>
              <a:ext uri="{FF2B5EF4-FFF2-40B4-BE49-F238E27FC236}">
                <a16:creationId xmlns:a16="http://schemas.microsoft.com/office/drawing/2014/main" id="{F12C75D5-769C-80A4-5BD6-46077217B07C}"/>
              </a:ext>
            </a:extLst>
          </p:cNvPr>
          <p:cNvSpPr txBox="1"/>
          <p:nvPr/>
        </p:nvSpPr>
        <p:spPr>
          <a:xfrm>
            <a:off x="1691146" y="4159077"/>
            <a:ext cx="2406972" cy="338554"/>
          </a:xfrm>
          <a:prstGeom prst="rect">
            <a:avLst/>
          </a:prstGeom>
          <a:noFill/>
        </p:spPr>
        <p:txBody>
          <a:bodyPr wrap="square" rtlCol="0">
            <a:spAutoFit/>
          </a:bodyPr>
          <a:lstStyle/>
          <a:p>
            <a:pPr algn="ctr"/>
            <a:r>
              <a:rPr lang="en-AU" sz="1600" b="1" dirty="0">
                <a:solidFill>
                  <a:schemeClr val="bg1"/>
                </a:solidFill>
              </a:rPr>
              <a:t>Timeframes</a:t>
            </a:r>
          </a:p>
        </p:txBody>
      </p:sp>
      <p:sp>
        <p:nvSpPr>
          <p:cNvPr id="16" name="Text Box 75">
            <a:extLst>
              <a:ext uri="{FF2B5EF4-FFF2-40B4-BE49-F238E27FC236}">
                <a16:creationId xmlns:a16="http://schemas.microsoft.com/office/drawing/2014/main" id="{3B72FAC1-4A67-6E1E-0D23-C85BE323F00A}"/>
              </a:ext>
            </a:extLst>
          </p:cNvPr>
          <p:cNvSpPr txBox="1"/>
          <p:nvPr/>
        </p:nvSpPr>
        <p:spPr>
          <a:xfrm>
            <a:off x="7262908" y="5347211"/>
            <a:ext cx="4724664" cy="507434"/>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nSpc>
                <a:spcPct val="107000"/>
              </a:lnSpc>
              <a:spcAft>
                <a:spcPts val="800"/>
              </a:spcAft>
            </a:pPr>
            <a:r>
              <a:rPr lang="en-AU" sz="1400" dirty="0">
                <a:solidFill>
                  <a:schemeClr val="tx1">
                    <a:lumMod val="75000"/>
                    <a:lumOff val="25000"/>
                  </a:schemeClr>
                </a:solidFill>
                <a:ea typeface="Calibri" panose="020F0502020204030204" pitchFamily="34" charset="0"/>
                <a:cs typeface="Times New Roman" panose="02020603050405020304" pitchFamily="18" charset="0"/>
              </a:rPr>
              <a:t>All complainants receive a written outcome letter which includes the findings for each allegation raised</a:t>
            </a:r>
          </a:p>
        </p:txBody>
      </p:sp>
      <p:sp>
        <p:nvSpPr>
          <p:cNvPr id="17" name="TextBox 16">
            <a:extLst>
              <a:ext uri="{FF2B5EF4-FFF2-40B4-BE49-F238E27FC236}">
                <a16:creationId xmlns:a16="http://schemas.microsoft.com/office/drawing/2014/main" id="{E2DE2A3C-CC9B-B967-9FC2-0D6A7B9E08BB}"/>
              </a:ext>
            </a:extLst>
          </p:cNvPr>
          <p:cNvSpPr txBox="1"/>
          <p:nvPr/>
        </p:nvSpPr>
        <p:spPr>
          <a:xfrm>
            <a:off x="6992298" y="4958297"/>
            <a:ext cx="4814051" cy="338554"/>
          </a:xfrm>
          <a:prstGeom prst="rect">
            <a:avLst/>
          </a:prstGeom>
          <a:noFill/>
        </p:spPr>
        <p:txBody>
          <a:bodyPr wrap="square" rtlCol="0">
            <a:spAutoFit/>
          </a:bodyPr>
          <a:lstStyle/>
          <a:p>
            <a:pPr algn="ctr"/>
            <a:r>
              <a:rPr lang="en-AU" sz="1600" b="1" dirty="0">
                <a:solidFill>
                  <a:schemeClr val="bg1"/>
                </a:solidFill>
              </a:rPr>
              <a:t>Written findings letters</a:t>
            </a:r>
          </a:p>
        </p:txBody>
      </p:sp>
      <p:sp>
        <p:nvSpPr>
          <p:cNvPr id="18" name="Text Box 75">
            <a:extLst>
              <a:ext uri="{FF2B5EF4-FFF2-40B4-BE49-F238E27FC236}">
                <a16:creationId xmlns:a16="http://schemas.microsoft.com/office/drawing/2014/main" id="{21F79B28-DB34-44D8-D49F-4F9CAB8DBDCC}"/>
              </a:ext>
            </a:extLst>
          </p:cNvPr>
          <p:cNvSpPr txBox="1"/>
          <p:nvPr/>
        </p:nvSpPr>
        <p:spPr>
          <a:xfrm>
            <a:off x="7310802" y="3867576"/>
            <a:ext cx="4676284" cy="468542"/>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nSpc>
                <a:spcPct val="107000"/>
              </a:lnSpc>
              <a:spcAft>
                <a:spcPts val="800"/>
              </a:spcAft>
            </a:pPr>
            <a:r>
              <a:rPr lang="en-AU" sz="1400" dirty="0">
                <a:solidFill>
                  <a:schemeClr val="tx1">
                    <a:lumMod val="75000"/>
                    <a:lumOff val="25000"/>
                  </a:schemeClr>
                </a:solidFill>
                <a:ea typeface="Calibri" panose="020F0502020204030204" pitchFamily="34" charset="0"/>
                <a:cs typeface="Times New Roman" panose="02020603050405020304" pitchFamily="18" charset="0"/>
              </a:rPr>
              <a:t>Decision-maker is at the same level or higher than the decision-maker for the complaint</a:t>
            </a:r>
          </a:p>
        </p:txBody>
      </p:sp>
      <p:sp>
        <p:nvSpPr>
          <p:cNvPr id="19" name="TextBox 18">
            <a:extLst>
              <a:ext uri="{FF2B5EF4-FFF2-40B4-BE49-F238E27FC236}">
                <a16:creationId xmlns:a16="http://schemas.microsoft.com/office/drawing/2014/main" id="{8572BCAE-2D01-363A-C0BF-4759FA71F6EE}"/>
              </a:ext>
            </a:extLst>
          </p:cNvPr>
          <p:cNvSpPr txBox="1"/>
          <p:nvPr/>
        </p:nvSpPr>
        <p:spPr>
          <a:xfrm>
            <a:off x="6986996" y="3495825"/>
            <a:ext cx="4777397" cy="338554"/>
          </a:xfrm>
          <a:prstGeom prst="rect">
            <a:avLst/>
          </a:prstGeom>
          <a:noFill/>
        </p:spPr>
        <p:txBody>
          <a:bodyPr wrap="square" rtlCol="0">
            <a:spAutoFit/>
          </a:bodyPr>
          <a:lstStyle/>
          <a:p>
            <a:pPr algn="ctr"/>
            <a:r>
              <a:rPr lang="en-AU" sz="1600" b="1" dirty="0">
                <a:solidFill>
                  <a:schemeClr val="bg1"/>
                </a:solidFill>
              </a:rPr>
              <a:t>Decision-maker level</a:t>
            </a:r>
          </a:p>
        </p:txBody>
      </p:sp>
      <p:sp>
        <p:nvSpPr>
          <p:cNvPr id="20" name="Text Box 75">
            <a:hlinkClick r:id="rId3" action="ppaction://hlinksldjump"/>
            <a:extLst>
              <a:ext uri="{FF2B5EF4-FFF2-40B4-BE49-F238E27FC236}">
                <a16:creationId xmlns:a16="http://schemas.microsoft.com/office/drawing/2014/main" id="{D6ED8AFA-56DD-234A-4DC3-0EAF152094A8}"/>
              </a:ext>
            </a:extLst>
          </p:cNvPr>
          <p:cNvSpPr txBox="1"/>
          <p:nvPr/>
        </p:nvSpPr>
        <p:spPr>
          <a:xfrm>
            <a:off x="291913" y="1608365"/>
            <a:ext cx="4726694" cy="457051"/>
          </a:xfrm>
          <a:prstGeom prst="rect">
            <a:avLst/>
          </a:prstGeom>
          <a:noFill/>
          <a:ln w="6350">
            <a:noFill/>
          </a:ln>
        </p:spPr>
        <p:txBody>
          <a:bodyPr rot="0" spcFirstLastPara="0" vert="horz" wrap="square" lIns="144000" tIns="45721" rIns="91440" bIns="45721" numCol="1" spcCol="0" rtlCol="0" fromWordArt="0" anchor="ctr" anchorCtr="0" forceAA="0" compatLnSpc="1">
            <a:prstTxWarp prst="textNoShape">
              <a:avLst/>
            </a:prstTxWarp>
            <a:noAutofit/>
          </a:bodyPr>
          <a:lstStyle/>
          <a:p>
            <a:pPr>
              <a:lnSpc>
                <a:spcPct val="107000"/>
              </a:lnSpc>
              <a:spcAft>
                <a:spcPts val="800"/>
              </a:spcAft>
            </a:pPr>
            <a:r>
              <a:rPr lang="en-AU" sz="1400" dirty="0">
                <a:solidFill>
                  <a:schemeClr val="tx1">
                    <a:lumMod val="75000"/>
                    <a:lumOff val="25000"/>
                  </a:schemeClr>
                </a:solidFill>
                <a:ea typeface="Calibri" panose="020F0502020204030204" pitchFamily="34" charset="0"/>
                <a:cs typeface="Times New Roman" panose="02020603050405020304" pitchFamily="18" charset="0"/>
              </a:rPr>
              <a:t>Complaints can be made via phone, email or through the Complaints Unit feedback function via Child Safety website </a:t>
            </a:r>
          </a:p>
        </p:txBody>
      </p:sp>
      <p:sp>
        <p:nvSpPr>
          <p:cNvPr id="21" name="Rectangle 20">
            <a:hlinkClick r:id="rId4" action="ppaction://hlinksldjump"/>
            <a:extLst>
              <a:ext uri="{FF2B5EF4-FFF2-40B4-BE49-F238E27FC236}">
                <a16:creationId xmlns:a16="http://schemas.microsoft.com/office/drawing/2014/main" id="{EB3DA5E3-1F1F-3D41-6BFA-E0A8F5F3E01B}"/>
              </a:ext>
            </a:extLst>
          </p:cNvPr>
          <p:cNvSpPr/>
          <p:nvPr/>
        </p:nvSpPr>
        <p:spPr>
          <a:xfrm>
            <a:off x="255915" y="2673291"/>
            <a:ext cx="5337342" cy="391335"/>
          </a:xfrm>
          <a:prstGeom prst="rect">
            <a:avLst/>
          </a:prstGeom>
          <a:solidFill>
            <a:srgbClr val="F2583B"/>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2" name="Rectangle 21">
            <a:hlinkClick r:id="rId4" action="ppaction://hlinksldjump"/>
            <a:extLst>
              <a:ext uri="{FF2B5EF4-FFF2-40B4-BE49-F238E27FC236}">
                <a16:creationId xmlns:a16="http://schemas.microsoft.com/office/drawing/2014/main" id="{305BB282-DB18-1180-BC72-6E278EC9873F}"/>
              </a:ext>
            </a:extLst>
          </p:cNvPr>
          <p:cNvSpPr/>
          <p:nvPr/>
        </p:nvSpPr>
        <p:spPr>
          <a:xfrm>
            <a:off x="255915" y="3096012"/>
            <a:ext cx="5337344" cy="622860"/>
          </a:xfrm>
          <a:prstGeom prst="rect">
            <a:avLst/>
          </a:prstGeom>
          <a:solidFill>
            <a:srgbClr val="F8A190"/>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TextBox 22">
            <a:hlinkClick r:id="rId4" action="ppaction://hlinksldjump"/>
            <a:extLst>
              <a:ext uri="{FF2B5EF4-FFF2-40B4-BE49-F238E27FC236}">
                <a16:creationId xmlns:a16="http://schemas.microsoft.com/office/drawing/2014/main" id="{2DC0AC90-C0B9-56E0-ADFF-7499C91542A3}"/>
              </a:ext>
            </a:extLst>
          </p:cNvPr>
          <p:cNvSpPr txBox="1"/>
          <p:nvPr/>
        </p:nvSpPr>
        <p:spPr>
          <a:xfrm>
            <a:off x="501089" y="2671558"/>
            <a:ext cx="4232432" cy="338554"/>
          </a:xfrm>
          <a:prstGeom prst="rect">
            <a:avLst/>
          </a:prstGeom>
          <a:noFill/>
        </p:spPr>
        <p:txBody>
          <a:bodyPr wrap="square" rtlCol="0">
            <a:spAutoFit/>
          </a:bodyPr>
          <a:lstStyle/>
          <a:p>
            <a:pPr algn="r"/>
            <a:r>
              <a:rPr lang="en-AU" sz="1600" b="1" dirty="0">
                <a:solidFill>
                  <a:schemeClr val="bg1"/>
                </a:solidFill>
              </a:rPr>
              <a:t> Complaints management policy and procedure </a:t>
            </a:r>
          </a:p>
        </p:txBody>
      </p:sp>
      <p:sp>
        <p:nvSpPr>
          <p:cNvPr id="24" name="Text Box 75">
            <a:hlinkClick r:id="rId4" action="ppaction://hlinksldjump"/>
            <a:extLst>
              <a:ext uri="{FF2B5EF4-FFF2-40B4-BE49-F238E27FC236}">
                <a16:creationId xmlns:a16="http://schemas.microsoft.com/office/drawing/2014/main" id="{0D131C21-A9A2-CE6F-85FC-51651C6C8F77}"/>
              </a:ext>
            </a:extLst>
          </p:cNvPr>
          <p:cNvSpPr txBox="1"/>
          <p:nvPr/>
        </p:nvSpPr>
        <p:spPr>
          <a:xfrm>
            <a:off x="379257" y="3182771"/>
            <a:ext cx="4655290" cy="457051"/>
          </a:xfrm>
          <a:prstGeom prst="rect">
            <a:avLst/>
          </a:prstGeom>
          <a:noFill/>
          <a:ln w="6350">
            <a:noFill/>
          </a:ln>
        </p:spPr>
        <p:txBody>
          <a:bodyPr rot="0" spcFirstLastPara="0" vert="horz" wrap="square" lIns="144000" tIns="45721" rIns="91440" bIns="45721" numCol="1" spcCol="0" rtlCol="0" fromWordArt="0" anchor="ctr" anchorCtr="0" forceAA="0" compatLnSpc="1">
            <a:prstTxWarp prst="textNoShape">
              <a:avLst/>
            </a:prstTxWarp>
            <a:noAutofit/>
          </a:bodyPr>
          <a:lstStyle/>
          <a:p>
            <a:pPr>
              <a:lnSpc>
                <a:spcPct val="107000"/>
              </a:lnSpc>
              <a:spcAft>
                <a:spcPts val="800"/>
              </a:spcAft>
            </a:pPr>
            <a:r>
              <a:rPr lang="en-AU" sz="1400">
                <a:solidFill>
                  <a:schemeClr val="tx1">
                    <a:lumMod val="75000"/>
                    <a:lumOff val="25000"/>
                  </a:schemeClr>
                </a:solidFill>
                <a:ea typeface="Calibri" panose="020F0502020204030204" pitchFamily="34" charset="0"/>
                <a:cs typeface="Times New Roman" panose="02020603050405020304" pitchFamily="18" charset="0"/>
              </a:rPr>
              <a:t>Driven by Policy and Procedure found on Child Safety’s website and updated 1</a:t>
            </a:r>
            <a:r>
              <a:rPr lang="en-AU" sz="1400" baseline="30000">
                <a:solidFill>
                  <a:schemeClr val="tx1">
                    <a:lumMod val="75000"/>
                    <a:lumOff val="25000"/>
                  </a:schemeClr>
                </a:solidFill>
                <a:ea typeface="Calibri" panose="020F0502020204030204" pitchFamily="34" charset="0"/>
                <a:cs typeface="Times New Roman" panose="02020603050405020304" pitchFamily="18" charset="0"/>
              </a:rPr>
              <a:t>st</a:t>
            </a:r>
            <a:r>
              <a:rPr lang="en-AU" sz="1400">
                <a:solidFill>
                  <a:schemeClr val="tx1">
                    <a:lumMod val="75000"/>
                    <a:lumOff val="25000"/>
                  </a:schemeClr>
                </a:solidFill>
                <a:ea typeface="Calibri" panose="020F0502020204030204" pitchFamily="34" charset="0"/>
                <a:cs typeface="Times New Roman" panose="02020603050405020304" pitchFamily="18" charset="0"/>
              </a:rPr>
              <a:t> July 2022</a:t>
            </a:r>
            <a:endParaRPr lang="en-AU" sz="1400" dirty="0">
              <a:solidFill>
                <a:schemeClr val="tx1">
                  <a:lumMod val="75000"/>
                  <a:lumOff val="25000"/>
                </a:schemeClr>
              </a:solidFill>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B8717A7C-CD30-4724-8067-C483113CBF5B}"/>
              </a:ext>
            </a:extLst>
          </p:cNvPr>
          <p:cNvGrpSpPr/>
          <p:nvPr/>
        </p:nvGrpSpPr>
        <p:grpSpPr>
          <a:xfrm>
            <a:off x="4954169" y="1121937"/>
            <a:ext cx="1134000" cy="1134000"/>
            <a:chOff x="1579230" y="5363113"/>
            <a:chExt cx="1134000" cy="1134000"/>
          </a:xfrm>
        </p:grpSpPr>
        <p:grpSp>
          <p:nvGrpSpPr>
            <p:cNvPr id="26" name="Group 25">
              <a:extLst>
                <a:ext uri="{FF2B5EF4-FFF2-40B4-BE49-F238E27FC236}">
                  <a16:creationId xmlns:a16="http://schemas.microsoft.com/office/drawing/2014/main" id="{767317D1-8D4A-438B-6C4A-66EF50F21C09}"/>
                </a:ext>
              </a:extLst>
            </p:cNvPr>
            <p:cNvGrpSpPr/>
            <p:nvPr/>
          </p:nvGrpSpPr>
          <p:grpSpPr>
            <a:xfrm>
              <a:off x="1579230" y="5363113"/>
              <a:ext cx="1134000" cy="1134000"/>
              <a:chOff x="2940175" y="5363113"/>
              <a:chExt cx="1134000" cy="1134000"/>
            </a:xfrm>
          </p:grpSpPr>
          <p:sp>
            <p:nvSpPr>
              <p:cNvPr id="28" name="Oval 27">
                <a:hlinkClick r:id="rId3" action="ppaction://hlinksldjump"/>
                <a:extLst>
                  <a:ext uri="{FF2B5EF4-FFF2-40B4-BE49-F238E27FC236}">
                    <a16:creationId xmlns:a16="http://schemas.microsoft.com/office/drawing/2014/main" id="{58931D5E-07CE-133E-04E6-C6DDD2830B0B}"/>
                  </a:ext>
                </a:extLst>
              </p:cNvPr>
              <p:cNvSpPr/>
              <p:nvPr/>
            </p:nvSpPr>
            <p:spPr>
              <a:xfrm>
                <a:off x="2940175" y="5363113"/>
                <a:ext cx="1134000" cy="1134000"/>
              </a:xfrm>
              <a:prstGeom prst="ellipse">
                <a:avLst/>
              </a:prstGeom>
              <a:solidFill>
                <a:srgbClr val="853C85"/>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19E6CAA6-3615-60BB-08E9-1B90F98344E2}"/>
                  </a:ext>
                </a:extLst>
              </p:cNvPr>
              <p:cNvSpPr/>
              <p:nvPr/>
            </p:nvSpPr>
            <p:spPr>
              <a:xfrm>
                <a:off x="3061708" y="5480113"/>
                <a:ext cx="900000" cy="900000"/>
              </a:xfrm>
              <a:prstGeom prst="ellipse">
                <a:avLst/>
              </a:prstGeom>
              <a:solidFill>
                <a:srgbClr val="C6A6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pic>
          <p:nvPicPr>
            <p:cNvPr id="27" name="Graphic 26" descr="Telephone with solid fill">
              <a:hlinkClick r:id="rId3" action="ppaction://hlinksldjump"/>
              <a:extLst>
                <a:ext uri="{FF2B5EF4-FFF2-40B4-BE49-F238E27FC236}">
                  <a16:creationId xmlns:a16="http://schemas.microsoft.com/office/drawing/2014/main" id="{32ED12E9-1CAA-165F-5C19-6B0D20784A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7820" y="5440294"/>
              <a:ext cx="836820" cy="979638"/>
            </a:xfrm>
            <a:prstGeom prst="rect">
              <a:avLst/>
            </a:prstGeom>
          </p:spPr>
        </p:pic>
      </p:grpSp>
      <p:grpSp>
        <p:nvGrpSpPr>
          <p:cNvPr id="30" name="Group 29">
            <a:extLst>
              <a:ext uri="{FF2B5EF4-FFF2-40B4-BE49-F238E27FC236}">
                <a16:creationId xmlns:a16="http://schemas.microsoft.com/office/drawing/2014/main" id="{5CBB1CB8-2A48-65B4-D666-25EE203B49DB}"/>
              </a:ext>
            </a:extLst>
          </p:cNvPr>
          <p:cNvGrpSpPr/>
          <p:nvPr/>
        </p:nvGrpSpPr>
        <p:grpSpPr>
          <a:xfrm>
            <a:off x="6038684" y="1874334"/>
            <a:ext cx="1134000" cy="1134000"/>
            <a:chOff x="1068168" y="5490230"/>
            <a:chExt cx="1134000" cy="1134000"/>
          </a:xfrm>
        </p:grpSpPr>
        <p:grpSp>
          <p:nvGrpSpPr>
            <p:cNvPr id="31" name="Group 30">
              <a:extLst>
                <a:ext uri="{FF2B5EF4-FFF2-40B4-BE49-F238E27FC236}">
                  <a16:creationId xmlns:a16="http://schemas.microsoft.com/office/drawing/2014/main" id="{7CF4C064-18A4-0DC9-2B23-510C89845C17}"/>
                </a:ext>
              </a:extLst>
            </p:cNvPr>
            <p:cNvGrpSpPr/>
            <p:nvPr/>
          </p:nvGrpSpPr>
          <p:grpSpPr>
            <a:xfrm>
              <a:off x="1068168" y="5490230"/>
              <a:ext cx="1134000" cy="1134000"/>
              <a:chOff x="1068168" y="5490230"/>
              <a:chExt cx="1134000" cy="1134000"/>
            </a:xfrm>
          </p:grpSpPr>
          <p:sp>
            <p:nvSpPr>
              <p:cNvPr id="33" name="Oval 32">
                <a:extLst>
                  <a:ext uri="{FF2B5EF4-FFF2-40B4-BE49-F238E27FC236}">
                    <a16:creationId xmlns:a16="http://schemas.microsoft.com/office/drawing/2014/main" id="{B5F7B2E6-4640-C4EC-17C4-7C9CA29D396D}"/>
                  </a:ext>
                </a:extLst>
              </p:cNvPr>
              <p:cNvSpPr/>
              <p:nvPr/>
            </p:nvSpPr>
            <p:spPr>
              <a:xfrm>
                <a:off x="1068168" y="5490230"/>
                <a:ext cx="1134000" cy="1134000"/>
              </a:xfrm>
              <a:prstGeom prst="ellipse">
                <a:avLst/>
              </a:prstGeom>
              <a:solidFill>
                <a:srgbClr val="578E3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FDAF373A-2590-30B5-6C58-B296F6C31F34}"/>
                  </a:ext>
                </a:extLst>
              </p:cNvPr>
              <p:cNvSpPr/>
              <p:nvPr/>
            </p:nvSpPr>
            <p:spPr>
              <a:xfrm>
                <a:off x="1185168" y="5607230"/>
                <a:ext cx="900000" cy="900000"/>
              </a:xfrm>
              <a:prstGeom prst="ellipse">
                <a:avLst/>
              </a:prstGeom>
              <a:solidFill>
                <a:srgbClr val="BFE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pic>
          <p:nvPicPr>
            <p:cNvPr id="32" name="Graphic 31" descr="Theatre">
              <a:extLst>
                <a:ext uri="{FF2B5EF4-FFF2-40B4-BE49-F238E27FC236}">
                  <a16:creationId xmlns:a16="http://schemas.microsoft.com/office/drawing/2014/main" id="{2EB6DC00-CA3F-29A9-B2CF-7CA27E998EF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67280" y="5689342"/>
              <a:ext cx="735776" cy="735776"/>
            </a:xfrm>
            <a:prstGeom prst="rect">
              <a:avLst/>
            </a:prstGeom>
          </p:spPr>
        </p:pic>
      </p:grpSp>
      <p:grpSp>
        <p:nvGrpSpPr>
          <p:cNvPr id="35" name="Group 34">
            <a:extLst>
              <a:ext uri="{FF2B5EF4-FFF2-40B4-BE49-F238E27FC236}">
                <a16:creationId xmlns:a16="http://schemas.microsoft.com/office/drawing/2014/main" id="{10497912-943E-44C5-FC9A-F71B33F8155D}"/>
              </a:ext>
            </a:extLst>
          </p:cNvPr>
          <p:cNvGrpSpPr/>
          <p:nvPr/>
        </p:nvGrpSpPr>
        <p:grpSpPr>
          <a:xfrm>
            <a:off x="4947309" y="2633476"/>
            <a:ext cx="1134000" cy="1134000"/>
            <a:chOff x="2163665" y="5537731"/>
            <a:chExt cx="1134000" cy="1134000"/>
          </a:xfrm>
        </p:grpSpPr>
        <p:grpSp>
          <p:nvGrpSpPr>
            <p:cNvPr id="36" name="Group 35">
              <a:extLst>
                <a:ext uri="{FF2B5EF4-FFF2-40B4-BE49-F238E27FC236}">
                  <a16:creationId xmlns:a16="http://schemas.microsoft.com/office/drawing/2014/main" id="{3968EF32-6F70-1DB5-7571-377F3F2624A5}"/>
                </a:ext>
              </a:extLst>
            </p:cNvPr>
            <p:cNvGrpSpPr/>
            <p:nvPr/>
          </p:nvGrpSpPr>
          <p:grpSpPr>
            <a:xfrm>
              <a:off x="2163665" y="5537731"/>
              <a:ext cx="1134000" cy="1134000"/>
              <a:chOff x="2163665" y="5537731"/>
              <a:chExt cx="1134000" cy="1134000"/>
            </a:xfrm>
          </p:grpSpPr>
          <p:sp>
            <p:nvSpPr>
              <p:cNvPr id="38" name="Oval 37">
                <a:hlinkClick r:id="rId4" action="ppaction://hlinksldjump"/>
                <a:extLst>
                  <a:ext uri="{FF2B5EF4-FFF2-40B4-BE49-F238E27FC236}">
                    <a16:creationId xmlns:a16="http://schemas.microsoft.com/office/drawing/2014/main" id="{28672D91-1F51-659E-1638-F3ECFD47171B}"/>
                  </a:ext>
                </a:extLst>
              </p:cNvPr>
              <p:cNvSpPr/>
              <p:nvPr/>
            </p:nvSpPr>
            <p:spPr>
              <a:xfrm>
                <a:off x="2163665" y="5537731"/>
                <a:ext cx="1134000" cy="1134000"/>
              </a:xfrm>
              <a:prstGeom prst="ellipse">
                <a:avLst/>
              </a:prstGeom>
              <a:solidFill>
                <a:srgbClr val="F2583B"/>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320E09C4-EA1E-BE6F-9297-A54FF04730F3}"/>
                  </a:ext>
                </a:extLst>
              </p:cNvPr>
              <p:cNvSpPr/>
              <p:nvPr/>
            </p:nvSpPr>
            <p:spPr>
              <a:xfrm>
                <a:off x="2280665" y="5654731"/>
                <a:ext cx="900000" cy="900000"/>
              </a:xfrm>
              <a:prstGeom prst="ellipse">
                <a:avLst/>
              </a:prstGeom>
              <a:solidFill>
                <a:srgbClr val="F8A1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37" name="Graphic 36" descr="Continuous Improvement outline">
              <a:hlinkClick r:id="rId4" action="ppaction://hlinksldjump"/>
              <a:extLst>
                <a:ext uri="{FF2B5EF4-FFF2-40B4-BE49-F238E27FC236}">
                  <a16:creationId xmlns:a16="http://schemas.microsoft.com/office/drawing/2014/main" id="{5FD4C197-6BDF-647D-C27E-69BA328FEF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56231" y="5693177"/>
              <a:ext cx="935998" cy="823108"/>
            </a:xfrm>
            <a:prstGeom prst="rect">
              <a:avLst/>
            </a:prstGeom>
          </p:spPr>
        </p:pic>
      </p:grpSp>
      <p:sp>
        <p:nvSpPr>
          <p:cNvPr id="40" name="Oval 39">
            <a:extLst>
              <a:ext uri="{FF2B5EF4-FFF2-40B4-BE49-F238E27FC236}">
                <a16:creationId xmlns:a16="http://schemas.microsoft.com/office/drawing/2014/main" id="{47A46F9A-3AA5-756C-6C0B-780AFB7757FC}"/>
              </a:ext>
            </a:extLst>
          </p:cNvPr>
          <p:cNvSpPr/>
          <p:nvPr/>
        </p:nvSpPr>
        <p:spPr>
          <a:xfrm>
            <a:off x="6088643" y="3390838"/>
            <a:ext cx="1134000" cy="1134000"/>
          </a:xfrm>
          <a:prstGeom prst="ellipse">
            <a:avLst/>
          </a:prstGeom>
          <a:solidFill>
            <a:schemeClr val="accent2">
              <a:lumMod val="7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022C7315-B4B4-6489-C178-83475CD2EC19}"/>
              </a:ext>
            </a:extLst>
          </p:cNvPr>
          <p:cNvSpPr/>
          <p:nvPr/>
        </p:nvSpPr>
        <p:spPr>
          <a:xfrm>
            <a:off x="6205643" y="3507838"/>
            <a:ext cx="900000" cy="900000"/>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2" name="Graphic 41" descr="Target Audience">
            <a:extLst>
              <a:ext uri="{FF2B5EF4-FFF2-40B4-BE49-F238E27FC236}">
                <a16:creationId xmlns:a16="http://schemas.microsoft.com/office/drawing/2014/main" id="{F37F0E93-48AA-EFF9-CE31-A6E99A49D0A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63624" y="3550323"/>
            <a:ext cx="815029" cy="815029"/>
          </a:xfrm>
          <a:prstGeom prst="rect">
            <a:avLst/>
          </a:prstGeom>
        </p:spPr>
      </p:pic>
      <p:grpSp>
        <p:nvGrpSpPr>
          <p:cNvPr id="43" name="Group 42">
            <a:extLst>
              <a:ext uri="{FF2B5EF4-FFF2-40B4-BE49-F238E27FC236}">
                <a16:creationId xmlns:a16="http://schemas.microsoft.com/office/drawing/2014/main" id="{EC33F07A-B3FF-34EA-5002-9F45D28B9C19}"/>
              </a:ext>
            </a:extLst>
          </p:cNvPr>
          <p:cNvGrpSpPr/>
          <p:nvPr/>
        </p:nvGrpSpPr>
        <p:grpSpPr>
          <a:xfrm>
            <a:off x="4977432" y="4118343"/>
            <a:ext cx="1134000" cy="1134000"/>
            <a:chOff x="541169" y="5414112"/>
            <a:chExt cx="1134000" cy="1134000"/>
          </a:xfrm>
        </p:grpSpPr>
        <p:grpSp>
          <p:nvGrpSpPr>
            <p:cNvPr id="44" name="Group 43">
              <a:extLst>
                <a:ext uri="{FF2B5EF4-FFF2-40B4-BE49-F238E27FC236}">
                  <a16:creationId xmlns:a16="http://schemas.microsoft.com/office/drawing/2014/main" id="{6D4EE0A1-72EE-A912-1D8E-33BFB18A3528}"/>
                </a:ext>
              </a:extLst>
            </p:cNvPr>
            <p:cNvGrpSpPr/>
            <p:nvPr/>
          </p:nvGrpSpPr>
          <p:grpSpPr>
            <a:xfrm>
              <a:off x="541169" y="5414112"/>
              <a:ext cx="1134000" cy="1134000"/>
              <a:chOff x="541169" y="5414112"/>
              <a:chExt cx="1134000" cy="1134000"/>
            </a:xfrm>
          </p:grpSpPr>
          <p:sp>
            <p:nvSpPr>
              <p:cNvPr id="46" name="Oval 45">
                <a:hlinkClick r:id="rId2" action="ppaction://hlinksldjump"/>
                <a:extLst>
                  <a:ext uri="{FF2B5EF4-FFF2-40B4-BE49-F238E27FC236}">
                    <a16:creationId xmlns:a16="http://schemas.microsoft.com/office/drawing/2014/main" id="{A397D50F-C030-C84F-C6D0-21521753FF1C}"/>
                  </a:ext>
                </a:extLst>
              </p:cNvPr>
              <p:cNvSpPr/>
              <p:nvPr/>
            </p:nvSpPr>
            <p:spPr>
              <a:xfrm>
                <a:off x="541169" y="5414112"/>
                <a:ext cx="1134000" cy="1134000"/>
              </a:xfrm>
              <a:prstGeom prst="ellipse">
                <a:avLst/>
              </a:prstGeom>
              <a:solidFill>
                <a:srgbClr val="B89500"/>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7" name="Oval 46">
                <a:hlinkClick r:id="rId2" action="ppaction://hlinksldjump"/>
                <a:extLst>
                  <a:ext uri="{FF2B5EF4-FFF2-40B4-BE49-F238E27FC236}">
                    <a16:creationId xmlns:a16="http://schemas.microsoft.com/office/drawing/2014/main" id="{3BE64524-3CEA-A5DF-1641-87C50F66783B}"/>
                  </a:ext>
                </a:extLst>
              </p:cNvPr>
              <p:cNvSpPr/>
              <p:nvPr/>
            </p:nvSpPr>
            <p:spPr>
              <a:xfrm>
                <a:off x="658169" y="5528040"/>
                <a:ext cx="900000" cy="900000"/>
              </a:xfrm>
              <a:prstGeom prst="ellipse">
                <a:avLst/>
              </a:prstGeom>
              <a:solidFill>
                <a:srgbClr val="FFEF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45" name="Graphic 44" descr="Clock outline">
              <a:hlinkClick r:id="rId2" action="ppaction://hlinksldjump"/>
              <a:extLst>
                <a:ext uri="{FF2B5EF4-FFF2-40B4-BE49-F238E27FC236}">
                  <a16:creationId xmlns:a16="http://schemas.microsoft.com/office/drawing/2014/main" id="{5D50469A-8FBB-FEFF-9CBD-BB718C068AB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2421" y="5609005"/>
              <a:ext cx="811496" cy="756000"/>
            </a:xfrm>
            <a:prstGeom prst="rect">
              <a:avLst/>
            </a:prstGeom>
          </p:spPr>
        </p:pic>
      </p:grpSp>
      <p:grpSp>
        <p:nvGrpSpPr>
          <p:cNvPr id="48" name="Group 47">
            <a:extLst>
              <a:ext uri="{FF2B5EF4-FFF2-40B4-BE49-F238E27FC236}">
                <a16:creationId xmlns:a16="http://schemas.microsoft.com/office/drawing/2014/main" id="{B6B288B4-2E77-D8F5-E85A-972C9768460C}"/>
              </a:ext>
            </a:extLst>
          </p:cNvPr>
          <p:cNvGrpSpPr/>
          <p:nvPr/>
        </p:nvGrpSpPr>
        <p:grpSpPr>
          <a:xfrm>
            <a:off x="6050968" y="4881017"/>
            <a:ext cx="1134000" cy="1134000"/>
            <a:chOff x="2488079" y="5686426"/>
            <a:chExt cx="1134000" cy="1134000"/>
          </a:xfrm>
        </p:grpSpPr>
        <p:grpSp>
          <p:nvGrpSpPr>
            <p:cNvPr id="49" name="Group 48">
              <a:extLst>
                <a:ext uri="{FF2B5EF4-FFF2-40B4-BE49-F238E27FC236}">
                  <a16:creationId xmlns:a16="http://schemas.microsoft.com/office/drawing/2014/main" id="{783F8C74-AF02-D07C-29C5-756F915A1FB2}"/>
                </a:ext>
              </a:extLst>
            </p:cNvPr>
            <p:cNvGrpSpPr/>
            <p:nvPr/>
          </p:nvGrpSpPr>
          <p:grpSpPr>
            <a:xfrm>
              <a:off x="2488079" y="5686426"/>
              <a:ext cx="1134000" cy="1134000"/>
              <a:chOff x="2488079" y="5686426"/>
              <a:chExt cx="1134000" cy="1134000"/>
            </a:xfrm>
          </p:grpSpPr>
          <p:sp>
            <p:nvSpPr>
              <p:cNvPr id="51" name="Oval 50">
                <a:extLst>
                  <a:ext uri="{FF2B5EF4-FFF2-40B4-BE49-F238E27FC236}">
                    <a16:creationId xmlns:a16="http://schemas.microsoft.com/office/drawing/2014/main" id="{1184B8C7-D0E7-DB8C-FAB2-6A8CA155B4E8}"/>
                  </a:ext>
                </a:extLst>
              </p:cNvPr>
              <p:cNvSpPr/>
              <p:nvPr/>
            </p:nvSpPr>
            <p:spPr>
              <a:xfrm>
                <a:off x="2488079" y="5686426"/>
                <a:ext cx="1134000" cy="1134000"/>
              </a:xfrm>
              <a:prstGeom prst="ellipse">
                <a:avLst/>
              </a:prstGeom>
              <a:solidFill>
                <a:srgbClr val="3A6B68"/>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Oval 51">
                <a:extLst>
                  <a:ext uri="{FF2B5EF4-FFF2-40B4-BE49-F238E27FC236}">
                    <a16:creationId xmlns:a16="http://schemas.microsoft.com/office/drawing/2014/main" id="{6FA8767B-37FC-3AE2-6EE1-63C4F67A8B31}"/>
                  </a:ext>
                </a:extLst>
              </p:cNvPr>
              <p:cNvSpPr/>
              <p:nvPr/>
            </p:nvSpPr>
            <p:spPr>
              <a:xfrm>
                <a:off x="2605079" y="5803426"/>
                <a:ext cx="900000" cy="900000"/>
              </a:xfrm>
              <a:prstGeom prst="ellipse">
                <a:avLst/>
              </a:prstGeom>
              <a:solidFill>
                <a:srgbClr val="92CE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50" name="Graphic 49" descr="Open envelope outline">
              <a:extLst>
                <a:ext uri="{FF2B5EF4-FFF2-40B4-BE49-F238E27FC236}">
                  <a16:creationId xmlns:a16="http://schemas.microsoft.com/office/drawing/2014/main" id="{97374694-42D5-7DA5-5EDB-73F1245E196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729883" y="5928230"/>
              <a:ext cx="650391" cy="650391"/>
            </a:xfrm>
            <a:prstGeom prst="rect">
              <a:avLst/>
            </a:prstGeom>
          </p:spPr>
        </p:pic>
      </p:grpSp>
      <p:sp>
        <p:nvSpPr>
          <p:cNvPr id="53" name="Rectangle 52">
            <a:extLst>
              <a:ext uri="{FF2B5EF4-FFF2-40B4-BE49-F238E27FC236}">
                <a16:creationId xmlns:a16="http://schemas.microsoft.com/office/drawing/2014/main" id="{1DAE0349-19EB-B306-6DE8-D9E3C1B62885}"/>
              </a:ext>
            </a:extLst>
          </p:cNvPr>
          <p:cNvSpPr/>
          <p:nvPr/>
        </p:nvSpPr>
        <p:spPr>
          <a:xfrm>
            <a:off x="234423" y="6056292"/>
            <a:ext cx="5337344" cy="622860"/>
          </a:xfrm>
          <a:prstGeom prst="rect">
            <a:avLst/>
          </a:prstGeom>
          <a:solidFill>
            <a:srgbClr val="91EBEF"/>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dirty="0">
              <a:solidFill>
                <a:schemeClr val="tx1"/>
              </a:solidFill>
            </a:endParaRPr>
          </a:p>
        </p:txBody>
      </p:sp>
      <p:sp>
        <p:nvSpPr>
          <p:cNvPr id="54" name="Rectangle 53">
            <a:extLst>
              <a:ext uri="{FF2B5EF4-FFF2-40B4-BE49-F238E27FC236}">
                <a16:creationId xmlns:a16="http://schemas.microsoft.com/office/drawing/2014/main" id="{8BDB087A-DCA0-54A7-9C19-208E4E87BA1F}"/>
              </a:ext>
            </a:extLst>
          </p:cNvPr>
          <p:cNvSpPr/>
          <p:nvPr/>
        </p:nvSpPr>
        <p:spPr>
          <a:xfrm>
            <a:off x="236706" y="5697179"/>
            <a:ext cx="5315852" cy="391335"/>
          </a:xfrm>
          <a:prstGeom prst="rect">
            <a:avLst/>
          </a:prstGeom>
          <a:solidFill>
            <a:srgbClr val="14848A"/>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b="1" dirty="0"/>
              <a:t>Guiding Principles </a:t>
            </a:r>
          </a:p>
        </p:txBody>
      </p:sp>
      <p:sp>
        <p:nvSpPr>
          <p:cNvPr id="55" name="Oval 54">
            <a:extLst>
              <a:ext uri="{FF2B5EF4-FFF2-40B4-BE49-F238E27FC236}">
                <a16:creationId xmlns:a16="http://schemas.microsoft.com/office/drawing/2014/main" id="{C79B4CE3-5623-C929-C9B8-42EC1C91AD93}"/>
              </a:ext>
            </a:extLst>
          </p:cNvPr>
          <p:cNvSpPr/>
          <p:nvPr/>
        </p:nvSpPr>
        <p:spPr>
          <a:xfrm>
            <a:off x="4956028" y="5617811"/>
            <a:ext cx="1134000" cy="1134000"/>
          </a:xfrm>
          <a:prstGeom prst="ellipse">
            <a:avLst/>
          </a:prstGeom>
          <a:solidFill>
            <a:srgbClr val="14848A"/>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6" name="Oval 55">
            <a:extLst>
              <a:ext uri="{FF2B5EF4-FFF2-40B4-BE49-F238E27FC236}">
                <a16:creationId xmlns:a16="http://schemas.microsoft.com/office/drawing/2014/main" id="{0CBD5ED2-F3E0-6C73-92D7-AE9F8DF323AE}"/>
              </a:ext>
            </a:extLst>
          </p:cNvPr>
          <p:cNvSpPr/>
          <p:nvPr/>
        </p:nvSpPr>
        <p:spPr>
          <a:xfrm>
            <a:off x="5073028" y="5731739"/>
            <a:ext cx="900000" cy="900000"/>
          </a:xfrm>
          <a:prstGeom prst="ellipse">
            <a:avLst/>
          </a:prstGeom>
          <a:solidFill>
            <a:srgbClr val="91EB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7" name="TextBox 56">
            <a:extLst>
              <a:ext uri="{FF2B5EF4-FFF2-40B4-BE49-F238E27FC236}">
                <a16:creationId xmlns:a16="http://schemas.microsoft.com/office/drawing/2014/main" id="{C8ADE59B-05BC-DEC7-D8F6-915D50FB3D9A}"/>
              </a:ext>
            </a:extLst>
          </p:cNvPr>
          <p:cNvSpPr txBox="1"/>
          <p:nvPr/>
        </p:nvSpPr>
        <p:spPr>
          <a:xfrm>
            <a:off x="340392" y="6122223"/>
            <a:ext cx="4282529" cy="523220"/>
          </a:xfrm>
          <a:prstGeom prst="rect">
            <a:avLst/>
          </a:prstGeom>
          <a:noFill/>
        </p:spPr>
        <p:txBody>
          <a:bodyPr wrap="square">
            <a:spAutoFit/>
          </a:bodyPr>
          <a:lstStyle/>
          <a:p>
            <a:r>
              <a:rPr lang="en-AU" sz="1400" dirty="0"/>
              <a:t>Child Safety commits to guiding Principles in policy around complaints management </a:t>
            </a:r>
            <a:endParaRPr lang="en-AU" sz="1400" dirty="0">
              <a:solidFill>
                <a:schemeClr val="tx1"/>
              </a:solidFill>
            </a:endParaRPr>
          </a:p>
        </p:txBody>
      </p:sp>
      <p:sp>
        <p:nvSpPr>
          <p:cNvPr id="58" name="Freeform: Shape 57">
            <a:extLst>
              <a:ext uri="{FF2B5EF4-FFF2-40B4-BE49-F238E27FC236}">
                <a16:creationId xmlns:a16="http://schemas.microsoft.com/office/drawing/2014/main" id="{8D74B50F-505B-1EC9-BDC8-D7A23554B432}"/>
              </a:ext>
            </a:extLst>
          </p:cNvPr>
          <p:cNvSpPr/>
          <p:nvPr/>
        </p:nvSpPr>
        <p:spPr>
          <a:xfrm>
            <a:off x="5228538" y="5818297"/>
            <a:ext cx="571635" cy="647716"/>
          </a:xfrm>
          <a:custGeom>
            <a:avLst/>
            <a:gdLst>
              <a:gd name="connsiteX0" fmla="*/ 495368 w 571635"/>
              <a:gd name="connsiteY0" fmla="*/ 495308 h 647716"/>
              <a:gd name="connsiteX1" fmla="*/ 419834 w 571635"/>
              <a:gd name="connsiteY1" fmla="*/ 561983 h 647716"/>
              <a:gd name="connsiteX2" fmla="*/ 295343 w 571635"/>
              <a:gd name="connsiteY2" fmla="*/ 561983 h 647716"/>
              <a:gd name="connsiteX3" fmla="*/ 295343 w 571635"/>
              <a:gd name="connsiteY3" fmla="*/ 399401 h 647716"/>
              <a:gd name="connsiteX4" fmla="*/ 361421 w 571635"/>
              <a:gd name="connsiteY4" fmla="*/ 314394 h 647716"/>
              <a:gd name="connsiteX5" fmla="*/ 295343 w 571635"/>
              <a:gd name="connsiteY5" fmla="*/ 248316 h 647716"/>
              <a:gd name="connsiteX6" fmla="*/ 295343 w 571635"/>
              <a:gd name="connsiteY6" fmla="*/ 66683 h 647716"/>
              <a:gd name="connsiteX7" fmla="*/ 151810 w 571635"/>
              <a:gd name="connsiteY7" fmla="*/ 66683 h 647716"/>
              <a:gd name="connsiteX8" fmla="*/ 66683 w 571635"/>
              <a:gd name="connsiteY8" fmla="*/ 606 h 647716"/>
              <a:gd name="connsiteX9" fmla="*/ 606 w 571635"/>
              <a:gd name="connsiteY9" fmla="*/ 85733 h 647716"/>
              <a:gd name="connsiteX10" fmla="*/ 85733 w 571635"/>
              <a:gd name="connsiteY10" fmla="*/ 151811 h 647716"/>
              <a:gd name="connsiteX11" fmla="*/ 151810 w 571635"/>
              <a:gd name="connsiteY11" fmla="*/ 85733 h 647716"/>
              <a:gd name="connsiteX12" fmla="*/ 276293 w 571635"/>
              <a:gd name="connsiteY12" fmla="*/ 85733 h 647716"/>
              <a:gd name="connsiteX13" fmla="*/ 276293 w 571635"/>
              <a:gd name="connsiteY13" fmla="*/ 248316 h 647716"/>
              <a:gd name="connsiteX14" fmla="*/ 210214 w 571635"/>
              <a:gd name="connsiteY14" fmla="*/ 333322 h 647716"/>
              <a:gd name="connsiteX15" fmla="*/ 276293 w 571635"/>
              <a:gd name="connsiteY15" fmla="*/ 399401 h 647716"/>
              <a:gd name="connsiteX16" fmla="*/ 276293 w 571635"/>
              <a:gd name="connsiteY16" fmla="*/ 581033 h 647716"/>
              <a:gd name="connsiteX17" fmla="*/ 419825 w 571635"/>
              <a:gd name="connsiteY17" fmla="*/ 581033 h 647716"/>
              <a:gd name="connsiteX18" fmla="*/ 504953 w 571635"/>
              <a:gd name="connsiteY18" fmla="*/ 647110 h 647716"/>
              <a:gd name="connsiteX19" fmla="*/ 571029 w 571635"/>
              <a:gd name="connsiteY19" fmla="*/ 561983 h 647716"/>
              <a:gd name="connsiteX20" fmla="*/ 495368 w 571635"/>
              <a:gd name="connsiteY20" fmla="*/ 495308 h 647716"/>
              <a:gd name="connsiteX21" fmla="*/ 76268 w 571635"/>
              <a:gd name="connsiteY21" fmla="*/ 133358 h 647716"/>
              <a:gd name="connsiteX22" fmla="*/ 19118 w 571635"/>
              <a:gd name="connsiteY22" fmla="*/ 76208 h 647716"/>
              <a:gd name="connsiteX23" fmla="*/ 76268 w 571635"/>
              <a:gd name="connsiteY23" fmla="*/ 19058 h 647716"/>
              <a:gd name="connsiteX24" fmla="*/ 133418 w 571635"/>
              <a:gd name="connsiteY24" fmla="*/ 76208 h 647716"/>
              <a:gd name="connsiteX25" fmla="*/ 76268 w 571635"/>
              <a:gd name="connsiteY25" fmla="*/ 133358 h 647716"/>
              <a:gd name="connsiteX26" fmla="*/ 228668 w 571635"/>
              <a:gd name="connsiteY26" fmla="*/ 323858 h 647716"/>
              <a:gd name="connsiteX27" fmla="*/ 285818 w 571635"/>
              <a:gd name="connsiteY27" fmla="*/ 266708 h 647716"/>
              <a:gd name="connsiteX28" fmla="*/ 342968 w 571635"/>
              <a:gd name="connsiteY28" fmla="*/ 323858 h 647716"/>
              <a:gd name="connsiteX29" fmla="*/ 285818 w 571635"/>
              <a:gd name="connsiteY29" fmla="*/ 381008 h 647716"/>
              <a:gd name="connsiteX30" fmla="*/ 228668 w 571635"/>
              <a:gd name="connsiteY30" fmla="*/ 323858 h 647716"/>
              <a:gd name="connsiteX31" fmla="*/ 495368 w 571635"/>
              <a:gd name="connsiteY31" fmla="*/ 628658 h 647716"/>
              <a:gd name="connsiteX32" fmla="*/ 438218 w 571635"/>
              <a:gd name="connsiteY32" fmla="*/ 571508 h 647716"/>
              <a:gd name="connsiteX33" fmla="*/ 495368 w 571635"/>
              <a:gd name="connsiteY33" fmla="*/ 514358 h 647716"/>
              <a:gd name="connsiteX34" fmla="*/ 552518 w 571635"/>
              <a:gd name="connsiteY34" fmla="*/ 571508 h 647716"/>
              <a:gd name="connsiteX35" fmla="*/ 495368 w 571635"/>
              <a:gd name="connsiteY35" fmla="*/ 628658 h 6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635" h="647716">
                <a:moveTo>
                  <a:pt x="495368" y="495308"/>
                </a:moveTo>
                <a:cubicBezTo>
                  <a:pt x="456992" y="495344"/>
                  <a:pt x="424631" y="523909"/>
                  <a:pt x="419834" y="561983"/>
                </a:cubicBezTo>
                <a:lnTo>
                  <a:pt x="295343" y="561983"/>
                </a:lnTo>
                <a:lnTo>
                  <a:pt x="295343" y="399401"/>
                </a:lnTo>
                <a:cubicBezTo>
                  <a:pt x="337064" y="394174"/>
                  <a:pt x="366648" y="356115"/>
                  <a:pt x="361421" y="314394"/>
                </a:cubicBezTo>
                <a:cubicBezTo>
                  <a:pt x="357093" y="279851"/>
                  <a:pt x="329886" y="252643"/>
                  <a:pt x="295343" y="248316"/>
                </a:cubicBezTo>
                <a:lnTo>
                  <a:pt x="295343" y="66683"/>
                </a:lnTo>
                <a:lnTo>
                  <a:pt x="151810" y="66683"/>
                </a:lnTo>
                <a:cubicBezTo>
                  <a:pt x="146550" y="24930"/>
                  <a:pt x="108437" y="-4654"/>
                  <a:pt x="66683" y="606"/>
                </a:cubicBezTo>
                <a:cubicBezTo>
                  <a:pt x="24929" y="5866"/>
                  <a:pt x="-4655" y="43980"/>
                  <a:pt x="606" y="85733"/>
                </a:cubicBezTo>
                <a:cubicBezTo>
                  <a:pt x="5866" y="127487"/>
                  <a:pt x="43979" y="157071"/>
                  <a:pt x="85733" y="151811"/>
                </a:cubicBezTo>
                <a:cubicBezTo>
                  <a:pt x="120265" y="147460"/>
                  <a:pt x="147459" y="120265"/>
                  <a:pt x="151810" y="85733"/>
                </a:cubicBezTo>
                <a:lnTo>
                  <a:pt x="276293" y="85733"/>
                </a:lnTo>
                <a:lnTo>
                  <a:pt x="276293" y="248316"/>
                </a:lnTo>
                <a:cubicBezTo>
                  <a:pt x="234571" y="253543"/>
                  <a:pt x="204988" y="291602"/>
                  <a:pt x="210214" y="333322"/>
                </a:cubicBezTo>
                <a:cubicBezTo>
                  <a:pt x="214542" y="367866"/>
                  <a:pt x="241749" y="395074"/>
                  <a:pt x="276293" y="399401"/>
                </a:cubicBezTo>
                <a:lnTo>
                  <a:pt x="276293" y="581033"/>
                </a:lnTo>
                <a:lnTo>
                  <a:pt x="419825" y="581033"/>
                </a:lnTo>
                <a:cubicBezTo>
                  <a:pt x="425086" y="622787"/>
                  <a:pt x="463198" y="652371"/>
                  <a:pt x="504953" y="647110"/>
                </a:cubicBezTo>
                <a:cubicBezTo>
                  <a:pt x="546706" y="641851"/>
                  <a:pt x="576290" y="603737"/>
                  <a:pt x="571029" y="561983"/>
                </a:cubicBezTo>
                <a:cubicBezTo>
                  <a:pt x="566227" y="523861"/>
                  <a:pt x="533791" y="495278"/>
                  <a:pt x="495368" y="495308"/>
                </a:cubicBezTo>
                <a:close/>
                <a:moveTo>
                  <a:pt x="76268" y="133358"/>
                </a:moveTo>
                <a:cubicBezTo>
                  <a:pt x="44705" y="133358"/>
                  <a:pt x="19118" y="107771"/>
                  <a:pt x="19118" y="76208"/>
                </a:cubicBezTo>
                <a:cubicBezTo>
                  <a:pt x="19118" y="44645"/>
                  <a:pt x="44705" y="19058"/>
                  <a:pt x="76268" y="19058"/>
                </a:cubicBezTo>
                <a:cubicBezTo>
                  <a:pt x="107831" y="19058"/>
                  <a:pt x="133418" y="44645"/>
                  <a:pt x="133418" y="76208"/>
                </a:cubicBezTo>
                <a:cubicBezTo>
                  <a:pt x="133381" y="107756"/>
                  <a:pt x="107815" y="133321"/>
                  <a:pt x="76268" y="133358"/>
                </a:cubicBezTo>
                <a:close/>
                <a:moveTo>
                  <a:pt x="228668" y="323858"/>
                </a:moveTo>
                <a:cubicBezTo>
                  <a:pt x="228668" y="292295"/>
                  <a:pt x="254255" y="266708"/>
                  <a:pt x="285818" y="266708"/>
                </a:cubicBezTo>
                <a:cubicBezTo>
                  <a:pt x="317381" y="266708"/>
                  <a:pt x="342968" y="292295"/>
                  <a:pt x="342968" y="323858"/>
                </a:cubicBezTo>
                <a:cubicBezTo>
                  <a:pt x="342968" y="355421"/>
                  <a:pt x="317381" y="381008"/>
                  <a:pt x="285818" y="381008"/>
                </a:cubicBezTo>
                <a:cubicBezTo>
                  <a:pt x="254270" y="380971"/>
                  <a:pt x="228705" y="355406"/>
                  <a:pt x="228668" y="323858"/>
                </a:cubicBezTo>
                <a:close/>
                <a:moveTo>
                  <a:pt x="495368" y="628658"/>
                </a:moveTo>
                <a:cubicBezTo>
                  <a:pt x="463805" y="628658"/>
                  <a:pt x="438218" y="603071"/>
                  <a:pt x="438218" y="571508"/>
                </a:cubicBezTo>
                <a:cubicBezTo>
                  <a:pt x="438218" y="539945"/>
                  <a:pt x="463805" y="514358"/>
                  <a:pt x="495368" y="514358"/>
                </a:cubicBezTo>
                <a:cubicBezTo>
                  <a:pt x="526931" y="514358"/>
                  <a:pt x="552518" y="539945"/>
                  <a:pt x="552518" y="571508"/>
                </a:cubicBezTo>
                <a:cubicBezTo>
                  <a:pt x="552481" y="603056"/>
                  <a:pt x="526915" y="628621"/>
                  <a:pt x="495368" y="628658"/>
                </a:cubicBezTo>
                <a:close/>
              </a:path>
            </a:pathLst>
          </a:custGeom>
          <a:solidFill>
            <a:srgbClr val="14848A"/>
          </a:solidFill>
          <a:ln w="9525" cap="flat">
            <a:noFill/>
            <a:prstDash val="solid"/>
            <a:miter/>
          </a:ln>
        </p:spPr>
        <p:txBody>
          <a:bodyPr rtlCol="0" anchor="ctr"/>
          <a:lstStyle/>
          <a:p>
            <a:endParaRPr lang="en-AU"/>
          </a:p>
        </p:txBody>
      </p:sp>
      <p:sp>
        <p:nvSpPr>
          <p:cNvPr id="59" name="Title 1">
            <a:extLst>
              <a:ext uri="{FF2B5EF4-FFF2-40B4-BE49-F238E27FC236}">
                <a16:creationId xmlns:a16="http://schemas.microsoft.com/office/drawing/2014/main" id="{389A91A4-3889-543A-2841-09C2C4C941F6}"/>
              </a:ext>
            </a:extLst>
          </p:cNvPr>
          <p:cNvSpPr txBox="1">
            <a:spLocks/>
          </p:cNvSpPr>
          <p:nvPr/>
        </p:nvSpPr>
        <p:spPr>
          <a:xfrm>
            <a:off x="6205643" y="736313"/>
            <a:ext cx="7169607" cy="569363"/>
          </a:xfrm>
          <a:prstGeom prst="rect">
            <a:avLst/>
          </a:prstGeom>
        </p:spPr>
        <p:txBody>
          <a:bodyPr>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sz="2400"/>
              <a:t>Complaints Management – key points </a:t>
            </a:r>
            <a:endParaRPr lang="en-AU" sz="2400" dirty="0"/>
          </a:p>
        </p:txBody>
      </p:sp>
    </p:spTree>
    <p:extLst>
      <p:ext uri="{BB962C8B-B14F-4D97-AF65-F5344CB8AC3E}">
        <p14:creationId xmlns:p14="http://schemas.microsoft.com/office/powerpoint/2010/main" val="4124544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A11EB-E736-3ACD-6973-1E445D14276E}"/>
              </a:ext>
            </a:extLst>
          </p:cNvPr>
          <p:cNvSpPr/>
          <p:nvPr/>
        </p:nvSpPr>
        <p:spPr>
          <a:xfrm>
            <a:off x="5626998" y="1525772"/>
            <a:ext cx="6565002" cy="4102933"/>
          </a:xfrm>
          <a:prstGeom prst="rect">
            <a:avLst/>
          </a:prstGeom>
          <a:solidFill>
            <a:srgbClr val="F2F6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2989C1DC-47A0-09B5-8BC9-509D368D2B6E}"/>
              </a:ext>
            </a:extLst>
          </p:cNvPr>
          <p:cNvSpPr txBox="1">
            <a:spLocks/>
          </p:cNvSpPr>
          <p:nvPr/>
        </p:nvSpPr>
        <p:spPr>
          <a:xfrm>
            <a:off x="5893870" y="1603338"/>
            <a:ext cx="5858576" cy="3507699"/>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60000"/>
              </a:lnSpc>
            </a:pPr>
            <a:r>
              <a:rPr lang="en-AU" sz="2400">
                <a:latin typeface="+mn-lt"/>
              </a:rPr>
              <a:t>Prior to a complaint process</a:t>
            </a:r>
          </a:p>
          <a:p>
            <a:pPr>
              <a:lnSpc>
                <a:spcPct val="160000"/>
              </a:lnSpc>
            </a:pPr>
            <a:r>
              <a:rPr lang="en-AU" sz="2400">
                <a:latin typeface="+mn-lt"/>
              </a:rPr>
              <a:t>Resolved at the point of service</a:t>
            </a:r>
          </a:p>
          <a:p>
            <a:pPr>
              <a:lnSpc>
                <a:spcPct val="160000"/>
              </a:lnSpc>
            </a:pPr>
            <a:r>
              <a:rPr lang="en-AU" sz="2400">
                <a:latin typeface="+mn-lt"/>
              </a:rPr>
              <a:t>Early resolution</a:t>
            </a:r>
          </a:p>
          <a:p>
            <a:pPr>
              <a:lnSpc>
                <a:spcPct val="160000"/>
              </a:lnSpc>
            </a:pPr>
            <a:r>
              <a:rPr lang="en-AU" sz="2400">
                <a:latin typeface="+mn-lt"/>
              </a:rPr>
              <a:t>Forms part of case work</a:t>
            </a:r>
          </a:p>
          <a:p>
            <a:pPr>
              <a:lnSpc>
                <a:spcPct val="160000"/>
              </a:lnSpc>
            </a:pPr>
            <a:r>
              <a:rPr lang="en-AU" sz="2400">
                <a:latin typeface="+mn-lt"/>
              </a:rPr>
              <a:t>Can have flexible responses and outcomes</a:t>
            </a:r>
            <a:endParaRPr lang="en-AU" sz="2400" dirty="0">
              <a:latin typeface="+mn-lt"/>
            </a:endParaRPr>
          </a:p>
        </p:txBody>
      </p:sp>
      <p:pic>
        <p:nvPicPr>
          <p:cNvPr id="4" name="Picture 6" descr="See the source image">
            <a:extLst>
              <a:ext uri="{FF2B5EF4-FFF2-40B4-BE49-F238E27FC236}">
                <a16:creationId xmlns:a16="http://schemas.microsoft.com/office/drawing/2014/main" id="{05433CF7-BFB4-7DA0-C96E-EB7A5C17E94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542188"/>
            <a:ext cx="5626996" cy="4070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8C4FA5-77CC-D46B-22E9-F3386A657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4966636"/>
            <a:ext cx="1454833" cy="1454833"/>
          </a:xfrm>
          <a:prstGeom prst="rect">
            <a:avLst/>
          </a:prstGeom>
          <a:ln>
            <a:solidFill>
              <a:schemeClr val="tx2">
                <a:lumMod val="20000"/>
                <a:lumOff val="80000"/>
              </a:schemeClr>
            </a:solidFill>
          </a:ln>
        </p:spPr>
      </p:pic>
      <p:sp>
        <p:nvSpPr>
          <p:cNvPr id="6" name="Rectangle 5">
            <a:extLst>
              <a:ext uri="{FF2B5EF4-FFF2-40B4-BE49-F238E27FC236}">
                <a16:creationId xmlns:a16="http://schemas.microsoft.com/office/drawing/2014/main" id="{172F37A9-5D38-F728-7F5B-6294FA9CD09F}"/>
              </a:ext>
            </a:extLst>
          </p:cNvPr>
          <p:cNvSpPr/>
          <p:nvPr/>
        </p:nvSpPr>
        <p:spPr>
          <a:xfrm>
            <a:off x="7659418" y="5258887"/>
            <a:ext cx="3152799" cy="656755"/>
          </a:xfrm>
          <a:prstGeom prst="rect">
            <a:avLst/>
          </a:prstGeom>
          <a:solidFill>
            <a:srgbClr val="1F5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bg1"/>
                </a:solidFill>
              </a:rPr>
              <a:t>A guide to making a complaint</a:t>
            </a:r>
          </a:p>
          <a:p>
            <a:pPr algn="ctr"/>
            <a:r>
              <a:rPr lang="en-AU" sz="1600" dirty="0">
                <a:solidFill>
                  <a:schemeClr val="bg1"/>
                </a:solidFill>
              </a:rPr>
              <a:t>QR code</a:t>
            </a:r>
          </a:p>
        </p:txBody>
      </p:sp>
      <p:sp>
        <p:nvSpPr>
          <p:cNvPr id="7" name="Title 1">
            <a:extLst>
              <a:ext uri="{FF2B5EF4-FFF2-40B4-BE49-F238E27FC236}">
                <a16:creationId xmlns:a16="http://schemas.microsoft.com/office/drawing/2014/main" id="{3A8F6476-76F7-5A28-5CEE-EDDE665F187B}"/>
              </a:ext>
            </a:extLst>
          </p:cNvPr>
          <p:cNvSpPr txBox="1">
            <a:spLocks/>
          </p:cNvSpPr>
          <p:nvPr/>
        </p:nvSpPr>
        <p:spPr>
          <a:xfrm>
            <a:off x="5059106" y="766454"/>
            <a:ext cx="6565002" cy="748031"/>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gn="r"/>
            <a:r>
              <a:rPr lang="en-AU" sz="3600" dirty="0"/>
              <a:t>First Attempt at Resolution</a:t>
            </a:r>
          </a:p>
        </p:txBody>
      </p:sp>
    </p:spTree>
    <p:extLst>
      <p:ext uri="{BB962C8B-B14F-4D97-AF65-F5344CB8AC3E}">
        <p14:creationId xmlns:p14="http://schemas.microsoft.com/office/powerpoint/2010/main" val="2268196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E787F8-25C2-66E6-7900-AB23ACF13679}"/>
              </a:ext>
            </a:extLst>
          </p:cNvPr>
          <p:cNvSpPr/>
          <p:nvPr/>
        </p:nvSpPr>
        <p:spPr>
          <a:xfrm>
            <a:off x="0" y="1516373"/>
            <a:ext cx="7028592" cy="4938130"/>
          </a:xfrm>
          <a:prstGeom prst="rect">
            <a:avLst/>
          </a:prstGeom>
          <a:solidFill>
            <a:srgbClr val="F2F6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D141D454-0510-097A-74C6-06621DE86C50}"/>
              </a:ext>
            </a:extLst>
          </p:cNvPr>
          <p:cNvSpPr txBox="1">
            <a:spLocks/>
          </p:cNvSpPr>
          <p:nvPr/>
        </p:nvSpPr>
        <p:spPr>
          <a:xfrm>
            <a:off x="511063" y="858526"/>
            <a:ext cx="5584937" cy="611259"/>
          </a:xfrm>
          <a:prstGeom prst="rect">
            <a:avLst/>
          </a:prstGeom>
        </p:spPr>
        <p:txBody>
          <a:bodyPr>
            <a:normAutofit fontScale="90000" lnSpcReduction="10000"/>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dirty="0"/>
              <a:t>Complaint</a:t>
            </a:r>
          </a:p>
        </p:txBody>
      </p:sp>
      <p:sp>
        <p:nvSpPr>
          <p:cNvPr id="4" name="Content Placeholder 2">
            <a:extLst>
              <a:ext uri="{FF2B5EF4-FFF2-40B4-BE49-F238E27FC236}">
                <a16:creationId xmlns:a16="http://schemas.microsoft.com/office/drawing/2014/main" id="{65C7FA7B-CC87-9526-8547-F4B56C85C53B}"/>
              </a:ext>
            </a:extLst>
          </p:cNvPr>
          <p:cNvSpPr txBox="1">
            <a:spLocks/>
          </p:cNvSpPr>
          <p:nvPr/>
        </p:nvSpPr>
        <p:spPr>
          <a:xfrm>
            <a:off x="339258" y="1876977"/>
            <a:ext cx="5928546" cy="4216922"/>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60000"/>
              </a:lnSpc>
            </a:pPr>
            <a:r>
              <a:rPr lang="en-AU" sz="2400" dirty="0">
                <a:latin typeface="+mn-lt"/>
              </a:rPr>
              <a:t>Occurs after a First Attempt at Resolution where applicable</a:t>
            </a:r>
          </a:p>
          <a:p>
            <a:pPr>
              <a:lnSpc>
                <a:spcPct val="160000"/>
              </a:lnSpc>
            </a:pPr>
            <a:r>
              <a:rPr lang="en-AU" sz="2400" dirty="0">
                <a:latin typeface="+mn-lt"/>
              </a:rPr>
              <a:t>The concerns are investigated by an appropriate officer</a:t>
            </a:r>
          </a:p>
          <a:p>
            <a:pPr>
              <a:lnSpc>
                <a:spcPct val="160000"/>
              </a:lnSpc>
            </a:pPr>
            <a:r>
              <a:rPr lang="en-AU" sz="2400" dirty="0">
                <a:latin typeface="+mn-lt"/>
              </a:rPr>
              <a:t>The complainant is provided a findings letter with the outcome of the investigation</a:t>
            </a:r>
          </a:p>
          <a:p>
            <a:pPr>
              <a:lnSpc>
                <a:spcPct val="160000"/>
              </a:lnSpc>
            </a:pPr>
            <a:r>
              <a:rPr lang="en-AU" sz="2400" dirty="0">
                <a:latin typeface="+mn-lt"/>
              </a:rPr>
              <a:t>The complainant is entitled to provide feedback in relation to the findings</a:t>
            </a:r>
          </a:p>
          <a:p>
            <a:pPr>
              <a:lnSpc>
                <a:spcPct val="160000"/>
              </a:lnSpc>
            </a:pPr>
            <a:r>
              <a:rPr lang="en-AU" sz="2400" dirty="0">
                <a:latin typeface="+mn-lt"/>
              </a:rPr>
              <a:t>The complainant is provided information on where to escalate their concerns if they remain dissatisfied</a:t>
            </a:r>
          </a:p>
        </p:txBody>
      </p:sp>
      <p:pic>
        <p:nvPicPr>
          <p:cNvPr id="5" name="Picture 4" descr="A person talking on a cell phone&#10;&#10;Description automatically generated with medium confidence">
            <a:extLst>
              <a:ext uri="{FF2B5EF4-FFF2-40B4-BE49-F238E27FC236}">
                <a16:creationId xmlns:a16="http://schemas.microsoft.com/office/drawing/2014/main" id="{22E6D23C-37E8-A02B-9E3E-96B1C127DE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28592" y="1516373"/>
            <a:ext cx="5163407" cy="4938130"/>
          </a:xfrm>
          <a:prstGeom prst="rect">
            <a:avLst/>
          </a:prstGeom>
        </p:spPr>
      </p:pic>
    </p:spTree>
    <p:extLst>
      <p:ext uri="{BB962C8B-B14F-4D97-AF65-F5344CB8AC3E}">
        <p14:creationId xmlns:p14="http://schemas.microsoft.com/office/powerpoint/2010/main" val="159319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43A4-95B8-936B-16A2-E2BC7B04A8CC}"/>
              </a:ext>
            </a:extLst>
          </p:cNvPr>
          <p:cNvSpPr txBox="1">
            <a:spLocks/>
          </p:cNvSpPr>
          <p:nvPr/>
        </p:nvSpPr>
        <p:spPr>
          <a:xfrm>
            <a:off x="256464" y="973395"/>
            <a:ext cx="5839536" cy="894736"/>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dirty="0">
                <a:solidFill>
                  <a:schemeClr val="accent2"/>
                </a:solidFill>
              </a:rPr>
              <a:t>Learning outcomes </a:t>
            </a:r>
          </a:p>
        </p:txBody>
      </p:sp>
      <p:sp>
        <p:nvSpPr>
          <p:cNvPr id="3" name="Content Placeholder 2">
            <a:extLst>
              <a:ext uri="{FF2B5EF4-FFF2-40B4-BE49-F238E27FC236}">
                <a16:creationId xmlns:a16="http://schemas.microsoft.com/office/drawing/2014/main" id="{05C012B3-512E-FA9E-544C-B7E88A957205}"/>
              </a:ext>
            </a:extLst>
          </p:cNvPr>
          <p:cNvSpPr txBox="1">
            <a:spLocks/>
          </p:cNvSpPr>
          <p:nvPr/>
        </p:nvSpPr>
        <p:spPr>
          <a:xfrm>
            <a:off x="256464" y="2202549"/>
            <a:ext cx="5521453" cy="3814915"/>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Roles, rights and responsibilities of the care team </a:t>
            </a:r>
          </a:p>
          <a:p>
            <a:r>
              <a:rPr lang="en-US" sz="2400" dirty="0"/>
              <a:t>Your role as an advocate </a:t>
            </a:r>
          </a:p>
          <a:p>
            <a:r>
              <a:rPr lang="en-US" sz="2400" dirty="0"/>
              <a:t>Advocacy tools available to you</a:t>
            </a:r>
          </a:p>
          <a:p>
            <a:r>
              <a:rPr lang="en-US" sz="2400" dirty="0"/>
              <a:t>Vicarious trauma – how to manage</a:t>
            </a:r>
          </a:p>
          <a:p>
            <a:r>
              <a:rPr lang="en-US" sz="2400" dirty="0"/>
              <a:t>Grief and loss </a:t>
            </a:r>
          </a:p>
          <a:p>
            <a:r>
              <a:rPr lang="en-US" sz="2400" dirty="0"/>
              <a:t>How to raise your complaints </a:t>
            </a:r>
          </a:p>
          <a:p>
            <a:r>
              <a:rPr lang="en-US" sz="2400" dirty="0"/>
              <a:t>Where to go for support </a:t>
            </a:r>
          </a:p>
        </p:txBody>
      </p:sp>
      <p:pic>
        <p:nvPicPr>
          <p:cNvPr id="4" name="Picture 3" descr="A stack of books and a red apple on top of a stack of books&#10;&#10;Description automatically generated with low confidence">
            <a:extLst>
              <a:ext uri="{FF2B5EF4-FFF2-40B4-BE49-F238E27FC236}">
                <a16:creationId xmlns:a16="http://schemas.microsoft.com/office/drawing/2014/main" id="{9AE14B32-5121-1002-6A11-C11B49B23F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95079" y="638978"/>
            <a:ext cx="6300719" cy="621902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77333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CEF45D-98A5-7956-B048-4786F0F1062B}"/>
              </a:ext>
            </a:extLst>
          </p:cNvPr>
          <p:cNvSpPr/>
          <p:nvPr/>
        </p:nvSpPr>
        <p:spPr>
          <a:xfrm>
            <a:off x="3985" y="1962261"/>
            <a:ext cx="12192000" cy="4128944"/>
          </a:xfrm>
          <a:prstGeom prst="rect">
            <a:avLst/>
          </a:prstGeom>
          <a:solidFill>
            <a:srgbClr val="E3EBF8">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26FD46CC-6416-6478-10F2-A8FEDE09E18B}"/>
              </a:ext>
            </a:extLst>
          </p:cNvPr>
          <p:cNvSpPr/>
          <p:nvPr/>
        </p:nvSpPr>
        <p:spPr>
          <a:xfrm>
            <a:off x="626172" y="1782717"/>
            <a:ext cx="3255485" cy="501080"/>
          </a:xfrm>
          <a:prstGeom prst="rect">
            <a:avLst/>
          </a:prstGeom>
          <a:solidFill>
            <a:srgbClr val="F2583B"/>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5" name="Title 1">
            <a:extLst>
              <a:ext uri="{FF2B5EF4-FFF2-40B4-BE49-F238E27FC236}">
                <a16:creationId xmlns:a16="http://schemas.microsoft.com/office/drawing/2014/main" id="{3609D7F3-6022-CF75-FF22-557E19789F03}"/>
              </a:ext>
            </a:extLst>
          </p:cNvPr>
          <p:cNvSpPr txBox="1">
            <a:spLocks/>
          </p:cNvSpPr>
          <p:nvPr/>
        </p:nvSpPr>
        <p:spPr>
          <a:xfrm>
            <a:off x="1055223" y="846476"/>
            <a:ext cx="6113086" cy="976935"/>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dirty="0">
                <a:latin typeface="Arial" panose="020B0604020202020204" pitchFamily="34" charset="0"/>
                <a:ea typeface="+mn-ea"/>
                <a:cs typeface="Arial" panose="020B0604020202020204" pitchFamily="34" charset="0"/>
              </a:rPr>
              <a:t>Internal Review</a:t>
            </a:r>
          </a:p>
        </p:txBody>
      </p:sp>
      <p:sp>
        <p:nvSpPr>
          <p:cNvPr id="16" name="Content Placeholder 2">
            <a:extLst>
              <a:ext uri="{FF2B5EF4-FFF2-40B4-BE49-F238E27FC236}">
                <a16:creationId xmlns:a16="http://schemas.microsoft.com/office/drawing/2014/main" id="{E9826118-83FF-68FA-A389-9BBC0FF8DA60}"/>
              </a:ext>
            </a:extLst>
          </p:cNvPr>
          <p:cNvSpPr txBox="1">
            <a:spLocks/>
          </p:cNvSpPr>
          <p:nvPr/>
        </p:nvSpPr>
        <p:spPr>
          <a:xfrm>
            <a:off x="3985" y="2834062"/>
            <a:ext cx="3774332" cy="3223121"/>
          </a:xfrm>
          <a:prstGeom prst="rect">
            <a:avLst/>
          </a:prstGeom>
        </p:spPr>
        <p:txBody>
          <a:bodyPr lIns="0" rIns="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363" lvl="1" indent="-273050" defTabSz="360363">
              <a:spcBef>
                <a:spcPts val="0"/>
              </a:spcBef>
              <a:spcAft>
                <a:spcPts val="1200"/>
              </a:spcAft>
              <a:buFont typeface="Arial" panose="020B0604020202020204" pitchFamily="34" charset="0"/>
              <a:buChar char="•"/>
            </a:pPr>
            <a:r>
              <a:rPr lang="en-AU" sz="1800">
                <a:latin typeface="+mn-lt"/>
              </a:rPr>
              <a:t>Reviews the process of a finalised complaint e.g. you were not given the opportunity to provide feedback</a:t>
            </a:r>
          </a:p>
          <a:p>
            <a:pPr marL="360363" lvl="1" indent="-273050" defTabSz="360363">
              <a:spcBef>
                <a:spcPts val="0"/>
              </a:spcBef>
              <a:spcAft>
                <a:spcPts val="1200"/>
              </a:spcAft>
              <a:buFont typeface="Arial" panose="020B0604020202020204" pitchFamily="34" charset="0"/>
              <a:buChar char="•"/>
            </a:pPr>
            <a:r>
              <a:rPr lang="en-AU" sz="1800">
                <a:latin typeface="+mn-lt"/>
              </a:rPr>
              <a:t>Backwards facing </a:t>
            </a:r>
          </a:p>
          <a:p>
            <a:pPr marL="360363" lvl="1" indent="-273050" defTabSz="360363">
              <a:spcBef>
                <a:spcPts val="0"/>
              </a:spcBef>
              <a:spcAft>
                <a:spcPts val="1200"/>
              </a:spcAft>
              <a:buFont typeface="Arial" panose="020B0604020202020204" pitchFamily="34" charset="0"/>
              <a:buChar char="•"/>
            </a:pPr>
            <a:r>
              <a:rPr lang="en-AU" sz="1800">
                <a:latin typeface="+mn-lt"/>
              </a:rPr>
              <a:t>Focused on the complaint process</a:t>
            </a:r>
            <a:endParaRPr lang="en-AU" sz="1800" dirty="0">
              <a:latin typeface="+mn-lt"/>
            </a:endParaRPr>
          </a:p>
        </p:txBody>
      </p:sp>
      <p:sp>
        <p:nvSpPr>
          <p:cNvPr id="17" name="Text Box 32">
            <a:extLst>
              <a:ext uri="{FF2B5EF4-FFF2-40B4-BE49-F238E27FC236}">
                <a16:creationId xmlns:a16="http://schemas.microsoft.com/office/drawing/2014/main" id="{8D6A0B85-277E-5D63-A961-7A6009BD797A}"/>
              </a:ext>
            </a:extLst>
          </p:cNvPr>
          <p:cNvSpPr txBox="1"/>
          <p:nvPr/>
        </p:nvSpPr>
        <p:spPr>
          <a:xfrm>
            <a:off x="1086232" y="1797336"/>
            <a:ext cx="2805296" cy="427588"/>
          </a:xfrm>
          <a:prstGeom prst="rect">
            <a:avLst/>
          </a:prstGeom>
          <a:noFill/>
          <a:ln w="6350">
            <a:noFill/>
          </a:ln>
        </p:spPr>
        <p:txBody>
          <a:bodyPr rot="0" spcFirstLastPara="0" vert="horz" wrap="square" lIns="91440" tIns="45721" rIns="91440" bIns="45721" numCol="1" spcCol="0" rtlCol="0" fromWordArt="0" anchor="ctr" anchorCtr="0" forceAA="0" compatLnSpc="1">
            <a:prstTxWarp prst="textNoShape">
              <a:avLst/>
            </a:prstTxWarp>
            <a:noAutofit/>
          </a:bodyPr>
          <a:lstStyle/>
          <a:p>
            <a:pPr algn="ctr" defTabSz="914411">
              <a:lnSpc>
                <a:spcPct val="107000"/>
              </a:lnSpc>
              <a:defRPr/>
            </a:pPr>
            <a:r>
              <a:rPr lang="en-AU" b="1" kern="0" dirty="0">
                <a:solidFill>
                  <a:schemeClr val="bg1"/>
                </a:solidFill>
                <a:ea typeface="Calibri" panose="020F0502020204030204" pitchFamily="34" charset="0"/>
                <a:cs typeface="Times New Roman" panose="02020603050405020304" pitchFamily="18" charset="0"/>
              </a:rPr>
              <a:t>Internal Process Review</a:t>
            </a:r>
          </a:p>
        </p:txBody>
      </p:sp>
      <p:sp>
        <p:nvSpPr>
          <p:cNvPr id="18" name="Text Box 32">
            <a:extLst>
              <a:ext uri="{FF2B5EF4-FFF2-40B4-BE49-F238E27FC236}">
                <a16:creationId xmlns:a16="http://schemas.microsoft.com/office/drawing/2014/main" id="{A02F1418-E3F2-3750-9EB1-7B30D7D74CBA}"/>
              </a:ext>
            </a:extLst>
          </p:cNvPr>
          <p:cNvSpPr txBox="1"/>
          <p:nvPr/>
        </p:nvSpPr>
        <p:spPr>
          <a:xfrm>
            <a:off x="9299344" y="1742540"/>
            <a:ext cx="2812018" cy="637013"/>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chemeClr val="bg1"/>
                </a:solidFill>
                <a:ea typeface="Calibri" panose="020F0502020204030204" pitchFamily="34" charset="0"/>
                <a:cs typeface="Times New Roman" panose="02020603050405020304" pitchFamily="18" charset="0"/>
              </a:rPr>
              <a:t>Internal Merit Review</a:t>
            </a:r>
          </a:p>
        </p:txBody>
      </p:sp>
      <p:sp>
        <p:nvSpPr>
          <p:cNvPr id="19" name="Content Placeholder 2">
            <a:extLst>
              <a:ext uri="{FF2B5EF4-FFF2-40B4-BE49-F238E27FC236}">
                <a16:creationId xmlns:a16="http://schemas.microsoft.com/office/drawing/2014/main" id="{D3CA6FE5-ED1C-12CB-1F74-94AA0EEC8A17}"/>
              </a:ext>
            </a:extLst>
          </p:cNvPr>
          <p:cNvSpPr txBox="1">
            <a:spLocks/>
          </p:cNvSpPr>
          <p:nvPr/>
        </p:nvSpPr>
        <p:spPr>
          <a:xfrm>
            <a:off x="7888299" y="2828239"/>
            <a:ext cx="4307686" cy="31651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1200"/>
              </a:spcAft>
              <a:buFont typeface="Arial" panose="020B0604020202020204" pitchFamily="34" charset="0"/>
              <a:buChar char="•"/>
            </a:pPr>
            <a:r>
              <a:rPr lang="en-AU" sz="1800" dirty="0">
                <a:latin typeface="+mn-lt"/>
              </a:rPr>
              <a:t>Investigates the original concerns raised</a:t>
            </a:r>
          </a:p>
          <a:p>
            <a:pPr lvl="1">
              <a:spcBef>
                <a:spcPts val="0"/>
              </a:spcBef>
              <a:spcAft>
                <a:spcPts val="1200"/>
              </a:spcAft>
              <a:buFont typeface="Arial" panose="020B0604020202020204" pitchFamily="34" charset="0"/>
              <a:buChar char="•"/>
            </a:pPr>
            <a:r>
              <a:rPr lang="en-AU" sz="1800" dirty="0">
                <a:latin typeface="+mn-lt"/>
              </a:rPr>
              <a:t>Forward facing</a:t>
            </a:r>
          </a:p>
          <a:p>
            <a:pPr lvl="1">
              <a:spcBef>
                <a:spcPts val="0"/>
              </a:spcBef>
              <a:spcAft>
                <a:spcPts val="1200"/>
              </a:spcAft>
              <a:buFont typeface="Arial" panose="020B0604020202020204" pitchFamily="34" charset="0"/>
              <a:buChar char="•"/>
            </a:pPr>
            <a:r>
              <a:rPr lang="en-AU" sz="1800" dirty="0">
                <a:latin typeface="+mn-lt"/>
              </a:rPr>
              <a:t>Solutions focused</a:t>
            </a:r>
          </a:p>
          <a:p>
            <a:pPr lvl="1">
              <a:spcBef>
                <a:spcPts val="0"/>
              </a:spcBef>
              <a:spcAft>
                <a:spcPts val="1200"/>
              </a:spcAft>
              <a:buFont typeface="Arial" panose="020B0604020202020204" pitchFamily="34" charset="0"/>
              <a:buChar char="•"/>
            </a:pPr>
            <a:r>
              <a:rPr lang="en-AU" sz="1800" dirty="0">
                <a:latin typeface="+mn-lt"/>
              </a:rPr>
              <a:t>Collaborative</a:t>
            </a:r>
          </a:p>
          <a:p>
            <a:pPr lvl="1">
              <a:spcBef>
                <a:spcPts val="0"/>
              </a:spcBef>
              <a:spcAft>
                <a:spcPts val="1200"/>
              </a:spcAft>
              <a:buFont typeface="Arial" panose="020B0604020202020204" pitchFamily="34" charset="0"/>
              <a:buChar char="•"/>
            </a:pPr>
            <a:r>
              <a:rPr lang="en-AU" sz="1800" dirty="0">
                <a:latin typeface="+mn-lt"/>
              </a:rPr>
              <a:t>May include a review of the previous complaint process</a:t>
            </a:r>
          </a:p>
        </p:txBody>
      </p:sp>
      <p:pic>
        <p:nvPicPr>
          <p:cNvPr id="20" name="Picture 4" descr="See the source image">
            <a:extLst>
              <a:ext uri="{FF2B5EF4-FFF2-40B4-BE49-F238E27FC236}">
                <a16:creationId xmlns:a16="http://schemas.microsoft.com/office/drawing/2014/main" id="{E6A20869-73AC-DD93-7614-E9BDC5CE72A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1657" y="1936147"/>
            <a:ext cx="4428686" cy="4128944"/>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Contract outline">
            <a:extLst>
              <a:ext uri="{FF2B5EF4-FFF2-40B4-BE49-F238E27FC236}">
                <a16:creationId xmlns:a16="http://schemas.microsoft.com/office/drawing/2014/main" id="{9B7687D8-75A5-DBF5-0B4E-12087455003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1124854">
            <a:off x="275750" y="1620472"/>
            <a:ext cx="679403" cy="679403"/>
          </a:xfrm>
          <a:prstGeom prst="rect">
            <a:avLst/>
          </a:prstGeom>
        </p:spPr>
      </p:pic>
      <p:sp>
        <p:nvSpPr>
          <p:cNvPr id="22" name="Oval 21">
            <a:extLst>
              <a:ext uri="{FF2B5EF4-FFF2-40B4-BE49-F238E27FC236}">
                <a16:creationId xmlns:a16="http://schemas.microsoft.com/office/drawing/2014/main" id="{EB20B3C7-2556-3A80-9C98-80AF82E2F6A3}"/>
              </a:ext>
            </a:extLst>
          </p:cNvPr>
          <p:cNvSpPr/>
          <p:nvPr/>
        </p:nvSpPr>
        <p:spPr>
          <a:xfrm>
            <a:off x="168217" y="1561093"/>
            <a:ext cx="900000" cy="900000"/>
          </a:xfrm>
          <a:prstGeom prst="ellipse">
            <a:avLst/>
          </a:prstGeom>
          <a:solidFill>
            <a:srgbClr val="F8A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3" name="Graphic 22" descr="Contract outline">
            <a:extLst>
              <a:ext uri="{FF2B5EF4-FFF2-40B4-BE49-F238E27FC236}">
                <a16:creationId xmlns:a16="http://schemas.microsoft.com/office/drawing/2014/main" id="{F037AC14-41F5-6961-C3D2-8B3E09A5856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539555">
            <a:off x="269578" y="1633792"/>
            <a:ext cx="696370" cy="696370"/>
          </a:xfrm>
          <a:prstGeom prst="rect">
            <a:avLst/>
          </a:prstGeom>
        </p:spPr>
      </p:pic>
      <p:sp>
        <p:nvSpPr>
          <p:cNvPr id="24" name="Oval 23">
            <a:extLst>
              <a:ext uri="{FF2B5EF4-FFF2-40B4-BE49-F238E27FC236}">
                <a16:creationId xmlns:a16="http://schemas.microsoft.com/office/drawing/2014/main" id="{BFE84C7A-928D-4499-FC37-E52018F821E5}"/>
              </a:ext>
            </a:extLst>
          </p:cNvPr>
          <p:cNvSpPr/>
          <p:nvPr/>
        </p:nvSpPr>
        <p:spPr>
          <a:xfrm>
            <a:off x="8358436" y="1311128"/>
            <a:ext cx="1134000" cy="1134000"/>
          </a:xfrm>
          <a:prstGeom prst="ellipse">
            <a:avLst/>
          </a:prstGeom>
          <a:solidFill>
            <a:srgbClr val="F2583B"/>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77CDE33B-5908-57AA-3137-2AF9A2F4929F}"/>
              </a:ext>
            </a:extLst>
          </p:cNvPr>
          <p:cNvSpPr/>
          <p:nvPr/>
        </p:nvSpPr>
        <p:spPr>
          <a:xfrm>
            <a:off x="8475436" y="1428128"/>
            <a:ext cx="900000" cy="900000"/>
          </a:xfrm>
          <a:prstGeom prst="ellipse">
            <a:avLst/>
          </a:prstGeom>
          <a:solidFill>
            <a:srgbClr val="F8A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6" name="Graphic 25" descr="Continuous Improvement outline">
            <a:extLst>
              <a:ext uri="{FF2B5EF4-FFF2-40B4-BE49-F238E27FC236}">
                <a16:creationId xmlns:a16="http://schemas.microsoft.com/office/drawing/2014/main" id="{B06CF0DD-8324-BCA3-D621-B93ACE80C3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5416" y="1418108"/>
            <a:ext cx="920040" cy="920040"/>
          </a:xfrm>
          <a:prstGeom prst="rect">
            <a:avLst/>
          </a:prstGeom>
        </p:spPr>
      </p:pic>
    </p:spTree>
    <p:extLst>
      <p:ext uri="{BB962C8B-B14F-4D97-AF65-F5344CB8AC3E}">
        <p14:creationId xmlns:p14="http://schemas.microsoft.com/office/powerpoint/2010/main" val="1648171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23195-D960-B86A-67A0-947A5985427C}"/>
              </a:ext>
            </a:extLst>
          </p:cNvPr>
          <p:cNvSpPr txBox="1"/>
          <p:nvPr/>
        </p:nvSpPr>
        <p:spPr>
          <a:xfrm>
            <a:off x="5010856" y="4955365"/>
            <a:ext cx="2170287" cy="369332"/>
          </a:xfrm>
          <a:prstGeom prst="rect">
            <a:avLst/>
          </a:prstGeom>
          <a:noFill/>
        </p:spPr>
        <p:txBody>
          <a:bodyPr wrap="square" rtlCol="0">
            <a:spAutoFit/>
          </a:bodyPr>
          <a:lstStyle/>
          <a:p>
            <a:r>
              <a:rPr lang="en-AU" dirty="0"/>
              <a:t>Pauline, Foster Carer</a:t>
            </a:r>
          </a:p>
        </p:txBody>
      </p:sp>
      <p:sp>
        <p:nvSpPr>
          <p:cNvPr id="3" name="TextBox 2">
            <a:extLst>
              <a:ext uri="{FF2B5EF4-FFF2-40B4-BE49-F238E27FC236}">
                <a16:creationId xmlns:a16="http://schemas.microsoft.com/office/drawing/2014/main" id="{43F38A5C-6B3B-5BCC-E89E-05533BFCE77A}"/>
              </a:ext>
            </a:extLst>
          </p:cNvPr>
          <p:cNvSpPr txBox="1"/>
          <p:nvPr/>
        </p:nvSpPr>
        <p:spPr>
          <a:xfrm>
            <a:off x="1334441" y="6133895"/>
            <a:ext cx="1930487" cy="369332"/>
          </a:xfrm>
          <a:prstGeom prst="rect">
            <a:avLst/>
          </a:prstGeom>
          <a:noFill/>
        </p:spPr>
        <p:txBody>
          <a:bodyPr wrap="square" rtlCol="0">
            <a:spAutoFit/>
          </a:bodyPr>
          <a:lstStyle/>
          <a:p>
            <a:r>
              <a:rPr lang="en-AU" dirty="0"/>
              <a:t>Phil, Kinship Carer</a:t>
            </a:r>
          </a:p>
        </p:txBody>
      </p:sp>
      <p:sp>
        <p:nvSpPr>
          <p:cNvPr id="4" name="TextBox 3">
            <a:extLst>
              <a:ext uri="{FF2B5EF4-FFF2-40B4-BE49-F238E27FC236}">
                <a16:creationId xmlns:a16="http://schemas.microsoft.com/office/drawing/2014/main" id="{E747535F-28A0-7BEB-BF82-1485657D4274}"/>
              </a:ext>
            </a:extLst>
          </p:cNvPr>
          <p:cNvSpPr txBox="1"/>
          <p:nvPr/>
        </p:nvSpPr>
        <p:spPr>
          <a:xfrm>
            <a:off x="9052420" y="3266231"/>
            <a:ext cx="2173830" cy="369332"/>
          </a:xfrm>
          <a:prstGeom prst="rect">
            <a:avLst/>
          </a:prstGeom>
          <a:noFill/>
        </p:spPr>
        <p:txBody>
          <a:bodyPr wrap="square" rtlCol="0">
            <a:spAutoFit/>
          </a:bodyPr>
          <a:lstStyle/>
          <a:p>
            <a:r>
              <a:rPr lang="en-AU" dirty="0"/>
              <a:t>Brooke, Kinship Carer</a:t>
            </a:r>
          </a:p>
        </p:txBody>
      </p:sp>
      <p:sp>
        <p:nvSpPr>
          <p:cNvPr id="8" name="Arrow: Pentagon 7">
            <a:extLst>
              <a:ext uri="{FF2B5EF4-FFF2-40B4-BE49-F238E27FC236}">
                <a16:creationId xmlns:a16="http://schemas.microsoft.com/office/drawing/2014/main" id="{20FB3686-CC9A-4CB9-52BF-1A71E69E8D4F}"/>
              </a:ext>
            </a:extLst>
          </p:cNvPr>
          <p:cNvSpPr/>
          <p:nvPr/>
        </p:nvSpPr>
        <p:spPr>
          <a:xfrm>
            <a:off x="0" y="1464074"/>
            <a:ext cx="4360844" cy="390525"/>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C5E29B0-FBE6-C3C8-9EF4-455347D84BDB}"/>
              </a:ext>
            </a:extLst>
          </p:cNvPr>
          <p:cNvSpPr txBox="1"/>
          <p:nvPr/>
        </p:nvSpPr>
        <p:spPr>
          <a:xfrm>
            <a:off x="0" y="1456632"/>
            <a:ext cx="4027251" cy="369332"/>
          </a:xfrm>
          <a:prstGeom prst="rect">
            <a:avLst/>
          </a:prstGeom>
          <a:noFill/>
        </p:spPr>
        <p:txBody>
          <a:bodyPr wrap="square" rtlCol="0">
            <a:spAutoFit/>
          </a:bodyPr>
          <a:lstStyle/>
          <a:p>
            <a:r>
              <a:rPr lang="en-AU" b="1" dirty="0">
                <a:solidFill>
                  <a:schemeClr val="bg1"/>
                </a:solidFill>
              </a:rPr>
              <a:t>Complaint Management| Scenarios</a:t>
            </a:r>
          </a:p>
        </p:txBody>
      </p:sp>
      <p:sp>
        <p:nvSpPr>
          <p:cNvPr id="10" name="Oval 9">
            <a:extLst>
              <a:ext uri="{FF2B5EF4-FFF2-40B4-BE49-F238E27FC236}">
                <a16:creationId xmlns:a16="http://schemas.microsoft.com/office/drawing/2014/main" id="{9B46FAD4-3646-39EF-43A7-46AE6ED9F799}"/>
              </a:ext>
            </a:extLst>
          </p:cNvPr>
          <p:cNvSpPr/>
          <p:nvPr/>
        </p:nvSpPr>
        <p:spPr>
          <a:xfrm>
            <a:off x="8764786" y="677534"/>
            <a:ext cx="2667870" cy="2420493"/>
          </a:xfrm>
          <a:prstGeom prst="ellipse">
            <a:avLst/>
          </a:prstGeom>
          <a:blipFill dpi="0" rotWithShape="1">
            <a:blip r:embed="rId2"/>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36E4D0C7-881C-545B-B6D3-1AF0CEB23026}"/>
              </a:ext>
            </a:extLst>
          </p:cNvPr>
          <p:cNvSpPr/>
          <p:nvPr/>
        </p:nvSpPr>
        <p:spPr>
          <a:xfrm>
            <a:off x="4762065" y="2218753"/>
            <a:ext cx="2667870" cy="2420493"/>
          </a:xfrm>
          <a:prstGeom prst="ellipse">
            <a:avLst/>
          </a:prstGeom>
          <a:blipFill dpi="0" rotWithShape="1">
            <a:blip r:embed="rId3"/>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Oval 11">
            <a:hlinkClick r:id="rId4" action="ppaction://hlinksldjump"/>
            <a:extLst>
              <a:ext uri="{FF2B5EF4-FFF2-40B4-BE49-F238E27FC236}">
                <a16:creationId xmlns:a16="http://schemas.microsoft.com/office/drawing/2014/main" id="{4421EF65-5AE3-A2D9-E233-C0F91D917A8D}"/>
              </a:ext>
            </a:extLst>
          </p:cNvPr>
          <p:cNvSpPr/>
          <p:nvPr/>
        </p:nvSpPr>
        <p:spPr>
          <a:xfrm>
            <a:off x="965750" y="3498216"/>
            <a:ext cx="2667870" cy="2420493"/>
          </a:xfrm>
          <a:prstGeom prst="ellipse">
            <a:avLst/>
          </a:prstGeom>
          <a:blipFill dpi="0" rotWithShape="1">
            <a:blip r:embed="rId5"/>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20591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6763D9A-5AE9-8927-A6D2-EED2DB777493}"/>
              </a:ext>
            </a:extLst>
          </p:cNvPr>
          <p:cNvSpPr/>
          <p:nvPr/>
        </p:nvSpPr>
        <p:spPr>
          <a:xfrm>
            <a:off x="350295" y="1545990"/>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98DB1E2-071C-1D24-0E14-D2E3BA443C8B}"/>
              </a:ext>
            </a:extLst>
          </p:cNvPr>
          <p:cNvSpPr txBox="1"/>
          <p:nvPr/>
        </p:nvSpPr>
        <p:spPr>
          <a:xfrm>
            <a:off x="1489677" y="2051191"/>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4" name="Graphic 3" descr="Receiver with solid fill">
            <a:extLst>
              <a:ext uri="{FF2B5EF4-FFF2-40B4-BE49-F238E27FC236}">
                <a16:creationId xmlns:a16="http://schemas.microsoft.com/office/drawing/2014/main" id="{71F34D2C-FD0A-A028-E74C-25BC253BFAC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098" y="1505351"/>
            <a:ext cx="908884" cy="908883"/>
          </a:xfrm>
          <a:prstGeom prst="rect">
            <a:avLst/>
          </a:prstGeom>
        </p:spPr>
      </p:pic>
      <p:sp>
        <p:nvSpPr>
          <p:cNvPr id="5" name="Arrow: Pentagon 4">
            <a:extLst>
              <a:ext uri="{FF2B5EF4-FFF2-40B4-BE49-F238E27FC236}">
                <a16:creationId xmlns:a16="http://schemas.microsoft.com/office/drawing/2014/main" id="{DE0798A3-2F91-C5DA-0DE5-4A9C3F397ED9}"/>
              </a:ext>
            </a:extLst>
          </p:cNvPr>
          <p:cNvSpPr/>
          <p:nvPr/>
        </p:nvSpPr>
        <p:spPr>
          <a:xfrm>
            <a:off x="0" y="1013086"/>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C778BCC4-2602-8993-4014-93C4F1B05713}"/>
              </a:ext>
            </a:extLst>
          </p:cNvPr>
          <p:cNvSpPr txBox="1"/>
          <p:nvPr/>
        </p:nvSpPr>
        <p:spPr>
          <a:xfrm>
            <a:off x="0" y="1005644"/>
            <a:ext cx="388088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7" name="Speech Bubble: Rectangle with Corners Rounded 6">
            <a:extLst>
              <a:ext uri="{FF2B5EF4-FFF2-40B4-BE49-F238E27FC236}">
                <a16:creationId xmlns:a16="http://schemas.microsoft.com/office/drawing/2014/main" id="{CE01A2C8-35A0-9250-A1D2-65DC5ED42190}"/>
              </a:ext>
            </a:extLst>
          </p:cNvPr>
          <p:cNvSpPr/>
          <p:nvPr/>
        </p:nvSpPr>
        <p:spPr>
          <a:xfrm>
            <a:off x="4758775" y="1866890"/>
            <a:ext cx="6467476" cy="3562805"/>
          </a:xfrm>
          <a:prstGeom prst="wedgeRoundRectCallout">
            <a:avLst>
              <a:gd name="adj1" fmla="val -65073"/>
              <a:gd name="adj2" fmla="val 36835"/>
              <a:gd name="adj3" fmla="val 16667"/>
            </a:avLst>
          </a:prstGeom>
          <a:solidFill>
            <a:schemeClr val="bg1">
              <a:lumMod val="95000"/>
            </a:schemeClr>
          </a:solidFill>
          <a:ln>
            <a:solidFill>
              <a:srgbClr val="853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chemeClr val="tx1"/>
                </a:solidFill>
              </a:rPr>
              <a:t>Phil is a Kinship Carer for Carl and his sister Bianca. </a:t>
            </a:r>
          </a:p>
          <a:p>
            <a:pPr algn="ctr"/>
            <a:endParaRPr lang="en-AU" dirty="0">
              <a:solidFill>
                <a:schemeClr val="tx1"/>
              </a:solidFill>
            </a:endParaRPr>
          </a:p>
          <a:p>
            <a:pPr algn="ctr"/>
            <a:r>
              <a:rPr lang="en-AU" dirty="0">
                <a:solidFill>
                  <a:schemeClr val="tx1"/>
                </a:solidFill>
              </a:rPr>
              <a:t>Phil wants to take the children on a holiday interstate next month.  He emailed Carl and Bianca’s CSO about the trip to seek approval.  Phil emails the CSO again a few days later when he has not received a reply. Phill phones the CSO few more days later when he still has not received a reply and is advised that the CSO is currently not available and takes his message.</a:t>
            </a:r>
          </a:p>
          <a:p>
            <a:pPr algn="ctr"/>
            <a:endParaRPr lang="en-AU" dirty="0">
              <a:solidFill>
                <a:schemeClr val="tx1"/>
              </a:solidFill>
            </a:endParaRPr>
          </a:p>
          <a:p>
            <a:pPr algn="ctr"/>
            <a:r>
              <a:rPr lang="en-AU" dirty="0">
                <a:solidFill>
                  <a:schemeClr val="tx1"/>
                </a:solidFill>
              </a:rPr>
              <a:t>Almost two weeks have passed since Phil’s initial email to the CSO.  Phil is frustrated at the lack of response to his fast approaching holiday.</a:t>
            </a:r>
          </a:p>
        </p:txBody>
      </p:sp>
      <p:sp>
        <p:nvSpPr>
          <p:cNvPr id="8" name="TextBox 7">
            <a:extLst>
              <a:ext uri="{FF2B5EF4-FFF2-40B4-BE49-F238E27FC236}">
                <a16:creationId xmlns:a16="http://schemas.microsoft.com/office/drawing/2014/main" id="{D92195BA-189F-437E-6683-3FD795443772}"/>
              </a:ext>
            </a:extLst>
          </p:cNvPr>
          <p:cNvSpPr txBox="1"/>
          <p:nvPr/>
        </p:nvSpPr>
        <p:spPr>
          <a:xfrm>
            <a:off x="1324815" y="6129533"/>
            <a:ext cx="1949740" cy="369332"/>
          </a:xfrm>
          <a:prstGeom prst="rect">
            <a:avLst/>
          </a:prstGeom>
          <a:noFill/>
        </p:spPr>
        <p:txBody>
          <a:bodyPr wrap="square" rtlCol="0">
            <a:spAutoFit/>
          </a:bodyPr>
          <a:lstStyle/>
          <a:p>
            <a:r>
              <a:rPr lang="en-AU" dirty="0"/>
              <a:t>Phil, Kinship  Carer</a:t>
            </a:r>
          </a:p>
        </p:txBody>
      </p:sp>
      <p:sp>
        <p:nvSpPr>
          <p:cNvPr id="9" name="Text Box 32">
            <a:extLst>
              <a:ext uri="{FF2B5EF4-FFF2-40B4-BE49-F238E27FC236}">
                <a16:creationId xmlns:a16="http://schemas.microsoft.com/office/drawing/2014/main" id="{375F026C-AA14-59D6-AC99-E925550877B8}"/>
              </a:ext>
            </a:extLst>
          </p:cNvPr>
          <p:cNvSpPr txBox="1"/>
          <p:nvPr/>
        </p:nvSpPr>
        <p:spPr>
          <a:xfrm>
            <a:off x="512577" y="1651040"/>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11" name="Oval 10">
            <a:hlinkClick r:id="rId4" action="ppaction://hlinksldjump"/>
            <a:extLst>
              <a:ext uri="{FF2B5EF4-FFF2-40B4-BE49-F238E27FC236}">
                <a16:creationId xmlns:a16="http://schemas.microsoft.com/office/drawing/2014/main" id="{95E89E97-A8C7-CF79-D745-D9D0B05C6823}"/>
              </a:ext>
            </a:extLst>
          </p:cNvPr>
          <p:cNvSpPr/>
          <p:nvPr/>
        </p:nvSpPr>
        <p:spPr>
          <a:xfrm>
            <a:off x="965750" y="3498216"/>
            <a:ext cx="2667870" cy="2420493"/>
          </a:xfrm>
          <a:prstGeom prst="ellipse">
            <a:avLst/>
          </a:prstGeom>
          <a:blipFill dpi="0" rotWithShape="1">
            <a:blip r:embed="rId5"/>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1352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722178E-0C0F-FE6D-F194-15906E59307A}"/>
              </a:ext>
            </a:extLst>
          </p:cNvPr>
          <p:cNvSpPr/>
          <p:nvPr/>
        </p:nvSpPr>
        <p:spPr>
          <a:xfrm>
            <a:off x="344556" y="873622"/>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EB136A9-DA14-4395-A565-503496E9632C}"/>
              </a:ext>
            </a:extLst>
          </p:cNvPr>
          <p:cNvSpPr txBox="1"/>
          <p:nvPr/>
        </p:nvSpPr>
        <p:spPr>
          <a:xfrm>
            <a:off x="1355472" y="1369099"/>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5" name="Graphic 4" descr="Receiver with solid fill">
            <a:extLst>
              <a:ext uri="{FF2B5EF4-FFF2-40B4-BE49-F238E27FC236}">
                <a16:creationId xmlns:a16="http://schemas.microsoft.com/office/drawing/2014/main" id="{7C9077BC-A0CD-3202-7A70-88DBD68A696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359" y="832983"/>
            <a:ext cx="908883" cy="908883"/>
          </a:xfrm>
          <a:prstGeom prst="rect">
            <a:avLst/>
          </a:prstGeom>
        </p:spPr>
      </p:pic>
      <p:sp>
        <p:nvSpPr>
          <p:cNvPr id="6" name="TextBox 5">
            <a:extLst>
              <a:ext uri="{FF2B5EF4-FFF2-40B4-BE49-F238E27FC236}">
                <a16:creationId xmlns:a16="http://schemas.microsoft.com/office/drawing/2014/main" id="{9ED76A21-1CF3-3707-10FB-FAFC4B9A915C}"/>
              </a:ext>
            </a:extLst>
          </p:cNvPr>
          <p:cNvSpPr txBox="1"/>
          <p:nvPr/>
        </p:nvSpPr>
        <p:spPr>
          <a:xfrm>
            <a:off x="-5739" y="1880651"/>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7" name="Text Box 32">
            <a:extLst>
              <a:ext uri="{FF2B5EF4-FFF2-40B4-BE49-F238E27FC236}">
                <a16:creationId xmlns:a16="http://schemas.microsoft.com/office/drawing/2014/main" id="{5F958636-7C57-98FD-AEC8-48F4D52FED1F}"/>
              </a:ext>
            </a:extLst>
          </p:cNvPr>
          <p:cNvSpPr txBox="1"/>
          <p:nvPr/>
        </p:nvSpPr>
        <p:spPr>
          <a:xfrm>
            <a:off x="522918" y="1031936"/>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8" name="TextBox 7">
            <a:extLst>
              <a:ext uri="{FF2B5EF4-FFF2-40B4-BE49-F238E27FC236}">
                <a16:creationId xmlns:a16="http://schemas.microsoft.com/office/drawing/2014/main" id="{BB554962-84AB-C6CE-E850-8997EF2053F0}"/>
              </a:ext>
            </a:extLst>
          </p:cNvPr>
          <p:cNvSpPr txBox="1"/>
          <p:nvPr/>
        </p:nvSpPr>
        <p:spPr>
          <a:xfrm>
            <a:off x="4947478" y="1248457"/>
            <a:ext cx="6787054" cy="464871"/>
          </a:xfrm>
          <a:prstGeom prst="rect">
            <a:avLst/>
          </a:prstGeom>
          <a:noFill/>
        </p:spPr>
        <p:txBody>
          <a:bodyPr wrap="square">
            <a:spAutoFit/>
          </a:bodyPr>
          <a:lstStyle/>
          <a:p>
            <a:pPr>
              <a:lnSpc>
                <a:spcPct val="150000"/>
              </a:lnSpc>
            </a:pPr>
            <a:r>
              <a:rPr lang="en-AU" dirty="0">
                <a:solidFill>
                  <a:schemeClr val="tx1"/>
                </a:solidFill>
              </a:rPr>
              <a:t>There are a number of ways Phil might consider raising his concerns</a:t>
            </a:r>
          </a:p>
        </p:txBody>
      </p:sp>
      <p:sp>
        <p:nvSpPr>
          <p:cNvPr id="9" name="Rectangle 8">
            <a:extLst>
              <a:ext uri="{FF2B5EF4-FFF2-40B4-BE49-F238E27FC236}">
                <a16:creationId xmlns:a16="http://schemas.microsoft.com/office/drawing/2014/main" id="{7D8AB6D9-64F9-7692-7291-27C63FF10E9C}"/>
              </a:ext>
            </a:extLst>
          </p:cNvPr>
          <p:cNvSpPr/>
          <p:nvPr/>
        </p:nvSpPr>
        <p:spPr>
          <a:xfrm>
            <a:off x="4947478" y="1768049"/>
            <a:ext cx="6618887" cy="435036"/>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the CSSC and ask to speak to a senior officer</a:t>
            </a:r>
          </a:p>
        </p:txBody>
      </p:sp>
      <p:sp>
        <p:nvSpPr>
          <p:cNvPr id="10" name="Rectangle 9">
            <a:extLst>
              <a:ext uri="{FF2B5EF4-FFF2-40B4-BE49-F238E27FC236}">
                <a16:creationId xmlns:a16="http://schemas.microsoft.com/office/drawing/2014/main" id="{28295538-88D9-C375-6AE0-54F85792C575}"/>
              </a:ext>
            </a:extLst>
          </p:cNvPr>
          <p:cNvSpPr/>
          <p:nvPr/>
        </p:nvSpPr>
        <p:spPr>
          <a:xfrm>
            <a:off x="4947478" y="2333596"/>
            <a:ext cx="6618887" cy="580601"/>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the Regional Office and ask to raise a complaint with the complaints Senior Advisor</a:t>
            </a:r>
          </a:p>
        </p:txBody>
      </p:sp>
      <p:sp>
        <p:nvSpPr>
          <p:cNvPr id="11" name="Rectangle 10">
            <a:extLst>
              <a:ext uri="{FF2B5EF4-FFF2-40B4-BE49-F238E27FC236}">
                <a16:creationId xmlns:a16="http://schemas.microsoft.com/office/drawing/2014/main" id="{8427F661-3B38-261C-1CB5-BB26D2EEE7B8}"/>
              </a:ext>
            </a:extLst>
          </p:cNvPr>
          <p:cNvSpPr/>
          <p:nvPr/>
        </p:nvSpPr>
        <p:spPr>
          <a:xfrm>
            <a:off x="4947478" y="3044708"/>
            <a:ext cx="6618887" cy="580601"/>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email or complete the online web form for the Complaints Unit </a:t>
            </a:r>
          </a:p>
        </p:txBody>
      </p:sp>
      <p:sp>
        <p:nvSpPr>
          <p:cNvPr id="12" name="Rectangle 11">
            <a:extLst>
              <a:ext uri="{FF2B5EF4-FFF2-40B4-BE49-F238E27FC236}">
                <a16:creationId xmlns:a16="http://schemas.microsoft.com/office/drawing/2014/main" id="{13E8F695-8606-DEE5-0A1F-0DD469DC54AE}"/>
              </a:ext>
            </a:extLst>
          </p:cNvPr>
          <p:cNvSpPr/>
          <p:nvPr/>
        </p:nvSpPr>
        <p:spPr>
          <a:xfrm>
            <a:off x="4947478" y="3755820"/>
            <a:ext cx="6618887" cy="464757"/>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Talk to Carl and Bianca’s Community Visitor</a:t>
            </a:r>
          </a:p>
        </p:txBody>
      </p:sp>
      <p:sp>
        <p:nvSpPr>
          <p:cNvPr id="13" name="Rectangle 12">
            <a:extLst>
              <a:ext uri="{FF2B5EF4-FFF2-40B4-BE49-F238E27FC236}">
                <a16:creationId xmlns:a16="http://schemas.microsoft.com/office/drawing/2014/main" id="{1EF0EF36-CAD2-2585-01FF-477368A9EE44}"/>
              </a:ext>
            </a:extLst>
          </p:cNvPr>
          <p:cNvSpPr/>
          <p:nvPr/>
        </p:nvSpPr>
        <p:spPr>
          <a:xfrm>
            <a:off x="4947478" y="4946356"/>
            <a:ext cx="6618887" cy="464757"/>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Queensland Ombudsman</a:t>
            </a:r>
          </a:p>
        </p:txBody>
      </p:sp>
      <p:sp>
        <p:nvSpPr>
          <p:cNvPr id="14" name="Rectangle 13">
            <a:extLst>
              <a:ext uri="{FF2B5EF4-FFF2-40B4-BE49-F238E27FC236}">
                <a16:creationId xmlns:a16="http://schemas.microsoft.com/office/drawing/2014/main" id="{2D53D1D6-476D-E9CE-B2C3-A2F60BBBC20C}"/>
              </a:ext>
            </a:extLst>
          </p:cNvPr>
          <p:cNvSpPr/>
          <p:nvPr/>
        </p:nvSpPr>
        <p:spPr>
          <a:xfrm>
            <a:off x="4947478" y="4351088"/>
            <a:ext cx="6618887" cy="464757"/>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Ministers Office</a:t>
            </a:r>
          </a:p>
        </p:txBody>
      </p:sp>
      <p:sp>
        <p:nvSpPr>
          <p:cNvPr id="15" name="Rectangle 14">
            <a:extLst>
              <a:ext uri="{FF2B5EF4-FFF2-40B4-BE49-F238E27FC236}">
                <a16:creationId xmlns:a16="http://schemas.microsoft.com/office/drawing/2014/main" id="{79344CF0-35ED-7BA7-AAD4-7B3DC8866CBB}"/>
              </a:ext>
            </a:extLst>
          </p:cNvPr>
          <p:cNvSpPr/>
          <p:nvPr/>
        </p:nvSpPr>
        <p:spPr>
          <a:xfrm>
            <a:off x="4947478" y="6136893"/>
            <a:ext cx="6618887" cy="464757"/>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lumMod val="95000"/>
                  </a:schemeClr>
                </a:solidFill>
              </a:rPr>
              <a:t>Queensland Human Rights Commission</a:t>
            </a:r>
          </a:p>
        </p:txBody>
      </p:sp>
      <p:sp>
        <p:nvSpPr>
          <p:cNvPr id="16" name="Rectangle 15">
            <a:extLst>
              <a:ext uri="{FF2B5EF4-FFF2-40B4-BE49-F238E27FC236}">
                <a16:creationId xmlns:a16="http://schemas.microsoft.com/office/drawing/2014/main" id="{057B9B9C-EFB0-550B-65C9-138767D69AB6}"/>
              </a:ext>
            </a:extLst>
          </p:cNvPr>
          <p:cNvSpPr/>
          <p:nvPr/>
        </p:nvSpPr>
        <p:spPr>
          <a:xfrm>
            <a:off x="4947478" y="5541624"/>
            <a:ext cx="6618887" cy="464757"/>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lumMod val="95000"/>
                  </a:schemeClr>
                </a:solidFill>
              </a:rPr>
              <a:t>Queensland Civil and Administrative Tribunal (QCAT)</a:t>
            </a:r>
          </a:p>
        </p:txBody>
      </p:sp>
      <p:sp>
        <p:nvSpPr>
          <p:cNvPr id="17" name="TextBox 16">
            <a:extLst>
              <a:ext uri="{FF2B5EF4-FFF2-40B4-BE49-F238E27FC236}">
                <a16:creationId xmlns:a16="http://schemas.microsoft.com/office/drawing/2014/main" id="{D6B75252-42FE-EC87-0DC4-CCF8CF6360CA}"/>
              </a:ext>
            </a:extLst>
          </p:cNvPr>
          <p:cNvSpPr txBox="1"/>
          <p:nvPr/>
        </p:nvSpPr>
        <p:spPr>
          <a:xfrm>
            <a:off x="7422886" y="708770"/>
            <a:ext cx="2026874" cy="646331"/>
          </a:xfrm>
          <a:prstGeom prst="rect">
            <a:avLst/>
          </a:prstGeom>
          <a:noFill/>
        </p:spPr>
        <p:txBody>
          <a:bodyPr wrap="square">
            <a:spAutoFit/>
          </a:bodyPr>
          <a:lstStyle/>
          <a:p>
            <a:r>
              <a:rPr lang="en-AU" sz="3600" b="1" dirty="0">
                <a:solidFill>
                  <a:srgbClr val="593662"/>
                </a:solidFill>
                <a:latin typeface="Ink Free" panose="03080402000500000000" pitchFamily="66" charset="0"/>
              </a:rPr>
              <a:t>Where</a:t>
            </a:r>
            <a:r>
              <a:rPr lang="en-AU" sz="3200" b="1" dirty="0">
                <a:solidFill>
                  <a:srgbClr val="593662"/>
                </a:solidFill>
                <a:latin typeface="Ink Free" panose="03080402000500000000" pitchFamily="66" charset="0"/>
              </a:rPr>
              <a:t>?</a:t>
            </a:r>
            <a:endParaRPr lang="en-AU" sz="3200" dirty="0">
              <a:solidFill>
                <a:srgbClr val="593662"/>
              </a:solidFill>
              <a:latin typeface="Ink Free" panose="03080402000500000000" pitchFamily="66" charset="0"/>
            </a:endParaRPr>
          </a:p>
        </p:txBody>
      </p:sp>
      <p:sp>
        <p:nvSpPr>
          <p:cNvPr id="19" name="Arrow: Pentagon 18">
            <a:extLst>
              <a:ext uri="{FF2B5EF4-FFF2-40B4-BE49-F238E27FC236}">
                <a16:creationId xmlns:a16="http://schemas.microsoft.com/office/drawing/2014/main" id="{417B6B3D-10E3-0A22-81BC-66ABCA86A9EE}"/>
              </a:ext>
            </a:extLst>
          </p:cNvPr>
          <p:cNvSpPr/>
          <p:nvPr/>
        </p:nvSpPr>
        <p:spPr>
          <a:xfrm>
            <a:off x="0" y="1934012"/>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3DB671E1-1634-E9E0-899B-B95EE487BFE5}"/>
              </a:ext>
            </a:extLst>
          </p:cNvPr>
          <p:cNvSpPr txBox="1"/>
          <p:nvPr/>
        </p:nvSpPr>
        <p:spPr>
          <a:xfrm>
            <a:off x="0" y="1944608"/>
            <a:ext cx="4006979"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23" name="Oval 22">
            <a:hlinkClick r:id="rId4" action="ppaction://hlinksldjump"/>
            <a:extLst>
              <a:ext uri="{FF2B5EF4-FFF2-40B4-BE49-F238E27FC236}">
                <a16:creationId xmlns:a16="http://schemas.microsoft.com/office/drawing/2014/main" id="{CDECFF0B-A2FF-29E1-713C-F80C9B154A3A}"/>
              </a:ext>
            </a:extLst>
          </p:cNvPr>
          <p:cNvSpPr/>
          <p:nvPr/>
        </p:nvSpPr>
        <p:spPr>
          <a:xfrm>
            <a:off x="965750" y="3498216"/>
            <a:ext cx="2667870" cy="2420493"/>
          </a:xfrm>
          <a:prstGeom prst="ellipse">
            <a:avLst/>
          </a:prstGeom>
          <a:blipFill dpi="0" rotWithShape="1">
            <a:blip r:embed="rId5"/>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53446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on 1">
            <a:extLst>
              <a:ext uri="{FF2B5EF4-FFF2-40B4-BE49-F238E27FC236}">
                <a16:creationId xmlns:a16="http://schemas.microsoft.com/office/drawing/2014/main" id="{7BBDF568-EAAB-727F-1A92-82C1895B4042}"/>
              </a:ext>
            </a:extLst>
          </p:cNvPr>
          <p:cNvSpPr/>
          <p:nvPr/>
        </p:nvSpPr>
        <p:spPr>
          <a:xfrm rot="4785422">
            <a:off x="4686392" y="-881758"/>
            <a:ext cx="4672807" cy="8609225"/>
          </a:xfrm>
          <a:prstGeom prst="moon">
            <a:avLst/>
          </a:prstGeom>
          <a:noFill/>
          <a:ln>
            <a:solidFill>
              <a:srgbClr val="853C85"/>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340FE65E-15A6-293D-8555-599751614269}"/>
              </a:ext>
            </a:extLst>
          </p:cNvPr>
          <p:cNvSpPr txBox="1"/>
          <p:nvPr/>
        </p:nvSpPr>
        <p:spPr>
          <a:xfrm>
            <a:off x="1242590" y="1230793"/>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sp>
        <p:nvSpPr>
          <p:cNvPr id="4" name="TextBox 3">
            <a:extLst>
              <a:ext uri="{FF2B5EF4-FFF2-40B4-BE49-F238E27FC236}">
                <a16:creationId xmlns:a16="http://schemas.microsoft.com/office/drawing/2014/main" id="{385CBE61-98C2-2739-16F1-20A687748CB3}"/>
              </a:ext>
            </a:extLst>
          </p:cNvPr>
          <p:cNvSpPr txBox="1"/>
          <p:nvPr/>
        </p:nvSpPr>
        <p:spPr>
          <a:xfrm>
            <a:off x="-14598" y="1817487"/>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5" name="Moon 4">
            <a:extLst>
              <a:ext uri="{FF2B5EF4-FFF2-40B4-BE49-F238E27FC236}">
                <a16:creationId xmlns:a16="http://schemas.microsoft.com/office/drawing/2014/main" id="{2269C24F-82CD-7F2D-7D08-8DC45FC3CC2E}"/>
              </a:ext>
            </a:extLst>
          </p:cNvPr>
          <p:cNvSpPr/>
          <p:nvPr/>
        </p:nvSpPr>
        <p:spPr>
          <a:xfrm rot="4785422">
            <a:off x="5566338" y="71138"/>
            <a:ext cx="2966653" cy="9092899"/>
          </a:xfrm>
          <a:prstGeom prst="moon">
            <a:avLst>
              <a:gd name="adj" fmla="val 51959"/>
            </a:avLst>
          </a:prstGeom>
          <a:solidFill>
            <a:schemeClr val="bg1"/>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2F8D354C-02B4-6341-0D14-F180D22369AA}"/>
              </a:ext>
            </a:extLst>
          </p:cNvPr>
          <p:cNvGrpSpPr/>
          <p:nvPr/>
        </p:nvGrpSpPr>
        <p:grpSpPr>
          <a:xfrm>
            <a:off x="2728093" y="3366261"/>
            <a:ext cx="961241" cy="813515"/>
            <a:chOff x="2853015" y="2632835"/>
            <a:chExt cx="961241" cy="813515"/>
          </a:xfrm>
        </p:grpSpPr>
        <p:sp>
          <p:nvSpPr>
            <p:cNvPr id="7" name="Oval 6">
              <a:extLst>
                <a:ext uri="{FF2B5EF4-FFF2-40B4-BE49-F238E27FC236}">
                  <a16:creationId xmlns:a16="http://schemas.microsoft.com/office/drawing/2014/main" id="{F65AC9B4-C2A7-66C8-AF95-A99B0F4633FC}"/>
                </a:ext>
              </a:extLst>
            </p:cNvPr>
            <p:cNvSpPr/>
            <p:nvPr/>
          </p:nvSpPr>
          <p:spPr>
            <a:xfrm>
              <a:off x="2966488" y="2689429"/>
              <a:ext cx="847768" cy="756921"/>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8" name="Graphic 7" descr="Receiver with solid fill">
              <a:extLst>
                <a:ext uri="{FF2B5EF4-FFF2-40B4-BE49-F238E27FC236}">
                  <a16:creationId xmlns:a16="http://schemas.microsoft.com/office/drawing/2014/main" id="{8CC30735-3827-C619-DD08-D3ACA7A9853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015" y="2632835"/>
              <a:ext cx="756922" cy="756922"/>
            </a:xfrm>
            <a:prstGeom prst="rect">
              <a:avLst/>
            </a:prstGeom>
          </p:spPr>
        </p:pic>
      </p:grpSp>
      <p:sp>
        <p:nvSpPr>
          <p:cNvPr id="9" name="Text Box 32">
            <a:extLst>
              <a:ext uri="{FF2B5EF4-FFF2-40B4-BE49-F238E27FC236}">
                <a16:creationId xmlns:a16="http://schemas.microsoft.com/office/drawing/2014/main" id="{826AA1DA-FB22-5AA5-3A15-CAB7DA3C610D}"/>
              </a:ext>
            </a:extLst>
          </p:cNvPr>
          <p:cNvSpPr txBox="1"/>
          <p:nvPr/>
        </p:nvSpPr>
        <p:spPr>
          <a:xfrm>
            <a:off x="2822950" y="3550354"/>
            <a:ext cx="2847392" cy="691811"/>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Phil phones the Queensland Ombudsman (QO)</a:t>
            </a:r>
          </a:p>
        </p:txBody>
      </p:sp>
      <p:sp>
        <p:nvSpPr>
          <p:cNvPr id="10" name="Oval 9">
            <a:extLst>
              <a:ext uri="{FF2B5EF4-FFF2-40B4-BE49-F238E27FC236}">
                <a16:creationId xmlns:a16="http://schemas.microsoft.com/office/drawing/2014/main" id="{7E438D2A-CC1B-9C1B-3426-96D1BB13C41F}"/>
              </a:ext>
            </a:extLst>
          </p:cNvPr>
          <p:cNvSpPr/>
          <p:nvPr/>
        </p:nvSpPr>
        <p:spPr>
          <a:xfrm>
            <a:off x="3891655" y="2178796"/>
            <a:ext cx="862772" cy="754086"/>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1" name="Graphic 10" descr="Email outline">
            <a:extLst>
              <a:ext uri="{FF2B5EF4-FFF2-40B4-BE49-F238E27FC236}">
                <a16:creationId xmlns:a16="http://schemas.microsoft.com/office/drawing/2014/main" id="{52B44ABE-F8D7-04A4-1743-A02BADAB1C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1343202">
            <a:off x="3697234" y="2183547"/>
            <a:ext cx="698210" cy="698210"/>
          </a:xfrm>
          <a:prstGeom prst="rect">
            <a:avLst/>
          </a:prstGeom>
        </p:spPr>
      </p:pic>
      <p:sp>
        <p:nvSpPr>
          <p:cNvPr id="12" name="Text Box 32">
            <a:extLst>
              <a:ext uri="{FF2B5EF4-FFF2-40B4-BE49-F238E27FC236}">
                <a16:creationId xmlns:a16="http://schemas.microsoft.com/office/drawing/2014/main" id="{37B6EC4B-A413-A1EF-8915-EAF233C65424}"/>
              </a:ext>
            </a:extLst>
          </p:cNvPr>
          <p:cNvSpPr txBox="1"/>
          <p:nvPr/>
        </p:nvSpPr>
        <p:spPr>
          <a:xfrm>
            <a:off x="4246148" y="2207431"/>
            <a:ext cx="2973869" cy="421505"/>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The QO emails the Complaints Unit (CU)</a:t>
            </a:r>
          </a:p>
        </p:txBody>
      </p:sp>
      <p:sp>
        <p:nvSpPr>
          <p:cNvPr id="13" name="TextBox 12">
            <a:extLst>
              <a:ext uri="{FF2B5EF4-FFF2-40B4-BE49-F238E27FC236}">
                <a16:creationId xmlns:a16="http://schemas.microsoft.com/office/drawing/2014/main" id="{E19C6829-FC6D-6662-3937-2A9614A31EDC}"/>
              </a:ext>
            </a:extLst>
          </p:cNvPr>
          <p:cNvSpPr txBox="1"/>
          <p:nvPr/>
        </p:nvSpPr>
        <p:spPr>
          <a:xfrm>
            <a:off x="4243479" y="2437497"/>
            <a:ext cx="3013935" cy="646331"/>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2 days later the QO emails the Complaints Unit to determine if Phil  has raised his concerns with the department.</a:t>
            </a:r>
          </a:p>
        </p:txBody>
      </p:sp>
      <p:sp>
        <p:nvSpPr>
          <p:cNvPr id="14" name="Oval 13">
            <a:extLst>
              <a:ext uri="{FF2B5EF4-FFF2-40B4-BE49-F238E27FC236}">
                <a16:creationId xmlns:a16="http://schemas.microsoft.com/office/drawing/2014/main" id="{1A4BF056-FAF1-2F0B-0EDB-3654BA4F4FE3}"/>
              </a:ext>
            </a:extLst>
          </p:cNvPr>
          <p:cNvSpPr/>
          <p:nvPr/>
        </p:nvSpPr>
        <p:spPr>
          <a:xfrm>
            <a:off x="11071410" y="4694236"/>
            <a:ext cx="862772" cy="754086"/>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15" name="Text Box 32">
            <a:extLst>
              <a:ext uri="{FF2B5EF4-FFF2-40B4-BE49-F238E27FC236}">
                <a16:creationId xmlns:a16="http://schemas.microsoft.com/office/drawing/2014/main" id="{31F66C71-BA25-DC77-9413-81624A74ABCC}"/>
              </a:ext>
            </a:extLst>
          </p:cNvPr>
          <p:cNvSpPr txBox="1"/>
          <p:nvPr/>
        </p:nvSpPr>
        <p:spPr>
          <a:xfrm>
            <a:off x="9151442" y="4681446"/>
            <a:ext cx="2862155" cy="264958"/>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a:t>
            </a:r>
          </a:p>
        </p:txBody>
      </p:sp>
      <p:pic>
        <p:nvPicPr>
          <p:cNvPr id="16" name="Graphic 15" descr="Receiver with solid fill">
            <a:extLst>
              <a:ext uri="{FF2B5EF4-FFF2-40B4-BE49-F238E27FC236}">
                <a16:creationId xmlns:a16="http://schemas.microsoft.com/office/drawing/2014/main" id="{D781F66D-0BF6-4F9C-A238-C7D15D78B50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357121" flipH="1">
            <a:off x="11325677" y="4468998"/>
            <a:ext cx="756922" cy="756922"/>
          </a:xfrm>
          <a:prstGeom prst="rect">
            <a:avLst/>
          </a:prstGeom>
        </p:spPr>
      </p:pic>
      <p:sp>
        <p:nvSpPr>
          <p:cNvPr id="17" name="Oval 16">
            <a:extLst>
              <a:ext uri="{FF2B5EF4-FFF2-40B4-BE49-F238E27FC236}">
                <a16:creationId xmlns:a16="http://schemas.microsoft.com/office/drawing/2014/main" id="{590B6517-E731-BA30-1CE4-6BBD1729144B}"/>
              </a:ext>
            </a:extLst>
          </p:cNvPr>
          <p:cNvSpPr/>
          <p:nvPr/>
        </p:nvSpPr>
        <p:spPr>
          <a:xfrm>
            <a:off x="5747090" y="907498"/>
            <a:ext cx="2191195" cy="12752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63FDDC06-19C3-A7E7-6AB0-591236BC33FD}"/>
              </a:ext>
            </a:extLst>
          </p:cNvPr>
          <p:cNvSpPr/>
          <p:nvPr/>
        </p:nvSpPr>
        <p:spPr>
          <a:xfrm>
            <a:off x="5251091" y="970140"/>
            <a:ext cx="862772" cy="754086"/>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19" name="Text Box 32">
            <a:extLst>
              <a:ext uri="{FF2B5EF4-FFF2-40B4-BE49-F238E27FC236}">
                <a16:creationId xmlns:a16="http://schemas.microsoft.com/office/drawing/2014/main" id="{A0611507-8C8B-35F9-C9C6-97F9A0FF1300}"/>
              </a:ext>
            </a:extLst>
          </p:cNvPr>
          <p:cNvSpPr txBox="1"/>
          <p:nvPr/>
        </p:nvSpPr>
        <p:spPr>
          <a:xfrm>
            <a:off x="5642673" y="949216"/>
            <a:ext cx="2026581" cy="329557"/>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The CU replies to the QO</a:t>
            </a:r>
          </a:p>
        </p:txBody>
      </p:sp>
      <p:sp>
        <p:nvSpPr>
          <p:cNvPr id="20" name="TextBox 19">
            <a:extLst>
              <a:ext uri="{FF2B5EF4-FFF2-40B4-BE49-F238E27FC236}">
                <a16:creationId xmlns:a16="http://schemas.microsoft.com/office/drawing/2014/main" id="{48CB9C96-9AE5-878D-9EE3-A87740CFF13D}"/>
              </a:ext>
            </a:extLst>
          </p:cNvPr>
          <p:cNvSpPr txBox="1"/>
          <p:nvPr/>
        </p:nvSpPr>
        <p:spPr>
          <a:xfrm>
            <a:off x="5616197" y="1160776"/>
            <a:ext cx="2993909" cy="830997"/>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CU checks the departments record keeping systems and 2 days later emails the QO advising Phil has not raised his concerns with the department </a:t>
            </a:r>
          </a:p>
        </p:txBody>
      </p:sp>
      <p:sp>
        <p:nvSpPr>
          <p:cNvPr id="21" name="Oval 20">
            <a:extLst>
              <a:ext uri="{FF2B5EF4-FFF2-40B4-BE49-F238E27FC236}">
                <a16:creationId xmlns:a16="http://schemas.microsoft.com/office/drawing/2014/main" id="{B937DAA4-027B-4279-7082-B7190D505878}"/>
              </a:ext>
            </a:extLst>
          </p:cNvPr>
          <p:cNvSpPr/>
          <p:nvPr/>
        </p:nvSpPr>
        <p:spPr>
          <a:xfrm>
            <a:off x="5410151" y="4958728"/>
            <a:ext cx="1808435" cy="1621480"/>
          </a:xfrm>
          <a:prstGeom prst="ellipse">
            <a:avLst/>
          </a:prstGeom>
          <a:solidFill>
            <a:srgbClr val="CCAFD3"/>
          </a:solidFill>
          <a:ln w="12700" cap="flat" cmpd="sng" algn="ctr">
            <a:solidFill>
              <a:srgbClr val="853C85"/>
            </a:solid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b="1"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9 working days to finalise</a:t>
            </a:r>
            <a:endParaRPr lang="en-AU" sz="1401" b="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F15821D-CB17-F6D1-BC9A-924BCBE0E86C}"/>
              </a:ext>
            </a:extLst>
          </p:cNvPr>
          <p:cNvSpPr txBox="1"/>
          <p:nvPr/>
        </p:nvSpPr>
        <p:spPr>
          <a:xfrm>
            <a:off x="3258750" y="3866067"/>
            <a:ext cx="3402096" cy="646331"/>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QO records Phil’s concerns. Phil advises the QO that he has raised his concerns previously with the department.  </a:t>
            </a:r>
            <a:endParaRPr lang="en-AU" sz="1200" dirty="0">
              <a:solidFill>
                <a:schemeClr val="tx1">
                  <a:lumMod val="75000"/>
                  <a:lumOff val="25000"/>
                </a:schemeClr>
              </a:solidFill>
              <a:highlight>
                <a:srgbClr val="FFFF00"/>
              </a:highlight>
              <a:latin typeface="Avenir Next LT Pro" panose="020B0504020202020204" pitchFamily="34" charset="0"/>
              <a:cs typeface="Times New Roman" panose="02020603050405020304" pitchFamily="18" charset="0"/>
            </a:endParaRPr>
          </a:p>
        </p:txBody>
      </p:sp>
      <p:pic>
        <p:nvPicPr>
          <p:cNvPr id="23" name="Graphic 22" descr="Email outline">
            <a:extLst>
              <a:ext uri="{FF2B5EF4-FFF2-40B4-BE49-F238E27FC236}">
                <a16:creationId xmlns:a16="http://schemas.microsoft.com/office/drawing/2014/main" id="{42A84670-7A7F-A43D-76BF-9C9F5649BC9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68000" y="785969"/>
            <a:ext cx="631036" cy="631036"/>
          </a:xfrm>
          <a:prstGeom prst="rect">
            <a:avLst/>
          </a:prstGeom>
        </p:spPr>
      </p:pic>
      <p:sp>
        <p:nvSpPr>
          <p:cNvPr id="24" name="Oval 23">
            <a:extLst>
              <a:ext uri="{FF2B5EF4-FFF2-40B4-BE49-F238E27FC236}">
                <a16:creationId xmlns:a16="http://schemas.microsoft.com/office/drawing/2014/main" id="{8C4A8EB4-701A-1447-74CC-A1BD06ED4E2D}"/>
              </a:ext>
            </a:extLst>
          </p:cNvPr>
          <p:cNvSpPr/>
          <p:nvPr/>
        </p:nvSpPr>
        <p:spPr>
          <a:xfrm>
            <a:off x="9318827" y="1404487"/>
            <a:ext cx="862772" cy="754086"/>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25" name="Text Box 32">
            <a:extLst>
              <a:ext uri="{FF2B5EF4-FFF2-40B4-BE49-F238E27FC236}">
                <a16:creationId xmlns:a16="http://schemas.microsoft.com/office/drawing/2014/main" id="{76783BF2-FB12-74BF-BC42-818CD04E9725}"/>
              </a:ext>
            </a:extLst>
          </p:cNvPr>
          <p:cNvSpPr txBox="1"/>
          <p:nvPr/>
        </p:nvSpPr>
        <p:spPr>
          <a:xfrm>
            <a:off x="9700423" y="1432140"/>
            <a:ext cx="2026581" cy="329557"/>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The QO Replies to the CU</a:t>
            </a:r>
          </a:p>
        </p:txBody>
      </p:sp>
      <p:pic>
        <p:nvPicPr>
          <p:cNvPr id="26" name="Graphic 25" descr="Email outline">
            <a:extLst>
              <a:ext uri="{FF2B5EF4-FFF2-40B4-BE49-F238E27FC236}">
                <a16:creationId xmlns:a16="http://schemas.microsoft.com/office/drawing/2014/main" id="{585218A9-D864-6FFA-4D9B-46984BFC4EF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89021" y="1220316"/>
            <a:ext cx="631036" cy="631036"/>
          </a:xfrm>
          <a:prstGeom prst="rect">
            <a:avLst/>
          </a:prstGeom>
        </p:spPr>
      </p:pic>
      <p:sp>
        <p:nvSpPr>
          <p:cNvPr id="27" name="TextBox 26">
            <a:extLst>
              <a:ext uri="{FF2B5EF4-FFF2-40B4-BE49-F238E27FC236}">
                <a16:creationId xmlns:a16="http://schemas.microsoft.com/office/drawing/2014/main" id="{F461139E-2D22-47B5-595D-C0852D32352B}"/>
              </a:ext>
            </a:extLst>
          </p:cNvPr>
          <p:cNvSpPr txBox="1"/>
          <p:nvPr/>
        </p:nvSpPr>
        <p:spPr>
          <a:xfrm>
            <a:off x="9727973" y="1662974"/>
            <a:ext cx="2446812" cy="646331"/>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2 days later, the QO emails CU to assess and progress Phil’s concerns </a:t>
            </a:r>
          </a:p>
        </p:txBody>
      </p:sp>
      <p:sp>
        <p:nvSpPr>
          <p:cNvPr id="28" name="Oval 27">
            <a:extLst>
              <a:ext uri="{FF2B5EF4-FFF2-40B4-BE49-F238E27FC236}">
                <a16:creationId xmlns:a16="http://schemas.microsoft.com/office/drawing/2014/main" id="{8A04D077-9AAE-D280-7BF7-82929AB2BDBF}"/>
              </a:ext>
            </a:extLst>
          </p:cNvPr>
          <p:cNvSpPr/>
          <p:nvPr/>
        </p:nvSpPr>
        <p:spPr>
          <a:xfrm>
            <a:off x="10465447" y="2917209"/>
            <a:ext cx="862772" cy="754086"/>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29" name="Text Box 32">
            <a:extLst>
              <a:ext uri="{FF2B5EF4-FFF2-40B4-BE49-F238E27FC236}">
                <a16:creationId xmlns:a16="http://schemas.microsoft.com/office/drawing/2014/main" id="{569C3201-374C-FF69-A196-240CCBA3E2FD}"/>
              </a:ext>
            </a:extLst>
          </p:cNvPr>
          <p:cNvSpPr txBox="1"/>
          <p:nvPr/>
        </p:nvSpPr>
        <p:spPr>
          <a:xfrm>
            <a:off x="8474578" y="3003837"/>
            <a:ext cx="2332187" cy="329557"/>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The CU assess Phil’s concerns</a:t>
            </a:r>
          </a:p>
        </p:txBody>
      </p:sp>
      <p:pic>
        <p:nvPicPr>
          <p:cNvPr id="30" name="Graphic 29" descr="Email outline">
            <a:extLst>
              <a:ext uri="{FF2B5EF4-FFF2-40B4-BE49-F238E27FC236}">
                <a16:creationId xmlns:a16="http://schemas.microsoft.com/office/drawing/2014/main" id="{2B8871FD-C148-698D-40DA-172B5C947BD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14974" y="2741851"/>
            <a:ext cx="631036" cy="631036"/>
          </a:xfrm>
          <a:prstGeom prst="rect">
            <a:avLst/>
          </a:prstGeom>
        </p:spPr>
      </p:pic>
      <p:sp>
        <p:nvSpPr>
          <p:cNvPr id="31" name="TextBox 30">
            <a:extLst>
              <a:ext uri="{FF2B5EF4-FFF2-40B4-BE49-F238E27FC236}">
                <a16:creationId xmlns:a16="http://schemas.microsoft.com/office/drawing/2014/main" id="{98AD89CA-18B0-5B1F-E06A-F3885BC9E11B}"/>
              </a:ext>
            </a:extLst>
          </p:cNvPr>
          <p:cNvSpPr txBox="1"/>
          <p:nvPr/>
        </p:nvSpPr>
        <p:spPr>
          <a:xfrm>
            <a:off x="8216636" y="3238177"/>
            <a:ext cx="2827847" cy="830997"/>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advisor records Phil’s concerns and decides to progress them as a FAAR to try and get the issue resolved as quickly as possible</a:t>
            </a:r>
          </a:p>
        </p:txBody>
      </p:sp>
      <p:sp>
        <p:nvSpPr>
          <p:cNvPr id="32" name="TextBox 31">
            <a:extLst>
              <a:ext uri="{FF2B5EF4-FFF2-40B4-BE49-F238E27FC236}">
                <a16:creationId xmlns:a16="http://schemas.microsoft.com/office/drawing/2014/main" id="{3BE3142A-D14D-CD1B-232E-4794AB74200E}"/>
              </a:ext>
            </a:extLst>
          </p:cNvPr>
          <p:cNvSpPr txBox="1"/>
          <p:nvPr/>
        </p:nvSpPr>
        <p:spPr>
          <a:xfrm>
            <a:off x="7613422" y="5071279"/>
            <a:ext cx="4174002" cy="1077218"/>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Phil’s concerns are referred to the STL as a FAAR.  </a:t>
            </a:r>
          </a:p>
          <a:p>
            <a:pPr algn="ctr"/>
            <a:endParaRPr lang="en-AU" sz="400" dirty="0">
              <a:solidFill>
                <a:schemeClr val="tx1">
                  <a:lumMod val="75000"/>
                  <a:lumOff val="25000"/>
                </a:schemeClr>
              </a:solidFill>
              <a:latin typeface="Avenir Next LT Pro" panose="020B0504020202020204" pitchFamily="34" charset="0"/>
              <a:cs typeface="Times New Roman" panose="02020603050405020304" pitchFamily="18" charset="0"/>
            </a:endParaRPr>
          </a:p>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Phil receives a call the next day from the STL who apologises for the CSO failure to respond due to unexpected leave and arranges the paperwork and approval process.</a:t>
            </a:r>
          </a:p>
        </p:txBody>
      </p:sp>
      <p:sp>
        <p:nvSpPr>
          <p:cNvPr id="33" name="TextBox 32">
            <a:extLst>
              <a:ext uri="{FF2B5EF4-FFF2-40B4-BE49-F238E27FC236}">
                <a16:creationId xmlns:a16="http://schemas.microsoft.com/office/drawing/2014/main" id="{44213DAD-1F0D-17DD-29AE-7DCC60292553}"/>
              </a:ext>
            </a:extLst>
          </p:cNvPr>
          <p:cNvSpPr txBox="1"/>
          <p:nvPr/>
        </p:nvSpPr>
        <p:spPr>
          <a:xfrm>
            <a:off x="9508380" y="4836999"/>
            <a:ext cx="2218624" cy="276999"/>
          </a:xfrm>
          <a:prstGeom prst="rect">
            <a:avLst/>
          </a:prstGeom>
          <a:noFill/>
        </p:spPr>
        <p:txBody>
          <a:bodyPr wrap="square" rtlCol="0">
            <a:spAutoFit/>
          </a:bodyPr>
          <a:lstStyle/>
          <a:p>
            <a:r>
              <a:rPr lang="en-AU" sz="1200" dirty="0">
                <a:solidFill>
                  <a:srgbClr val="A979B6"/>
                </a:solidFill>
                <a:latin typeface="Avenir Next LT Pro" panose="020B0504020202020204" pitchFamily="34" charset="0"/>
                <a:cs typeface="Times New Roman" panose="02020603050405020304" pitchFamily="18" charset="0"/>
              </a:rPr>
              <a:t>Local Early Resolution</a:t>
            </a:r>
          </a:p>
        </p:txBody>
      </p:sp>
      <p:sp>
        <p:nvSpPr>
          <p:cNvPr id="34" name="Oval 33">
            <a:extLst>
              <a:ext uri="{FF2B5EF4-FFF2-40B4-BE49-F238E27FC236}">
                <a16:creationId xmlns:a16="http://schemas.microsoft.com/office/drawing/2014/main" id="{4DE1D285-205D-8DDD-3046-69F3C1CAA86F}"/>
              </a:ext>
            </a:extLst>
          </p:cNvPr>
          <p:cNvSpPr/>
          <p:nvPr/>
        </p:nvSpPr>
        <p:spPr>
          <a:xfrm>
            <a:off x="284430" y="749184"/>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5" name="Text Box 32">
            <a:extLst>
              <a:ext uri="{FF2B5EF4-FFF2-40B4-BE49-F238E27FC236}">
                <a16:creationId xmlns:a16="http://schemas.microsoft.com/office/drawing/2014/main" id="{82B7CA1B-6CFD-84F4-BF53-1D64FA74B2DC}"/>
              </a:ext>
            </a:extLst>
          </p:cNvPr>
          <p:cNvSpPr txBox="1"/>
          <p:nvPr/>
        </p:nvSpPr>
        <p:spPr>
          <a:xfrm>
            <a:off x="462792" y="907498"/>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pic>
        <p:nvPicPr>
          <p:cNvPr id="36" name="Graphic 35" descr="Receiver with solid fill">
            <a:extLst>
              <a:ext uri="{FF2B5EF4-FFF2-40B4-BE49-F238E27FC236}">
                <a16:creationId xmlns:a16="http://schemas.microsoft.com/office/drawing/2014/main" id="{4E098609-D217-2391-CE90-57ABB97C375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233" y="708545"/>
            <a:ext cx="908883" cy="908883"/>
          </a:xfrm>
          <a:prstGeom prst="rect">
            <a:avLst/>
          </a:prstGeom>
        </p:spPr>
      </p:pic>
      <p:sp>
        <p:nvSpPr>
          <p:cNvPr id="39" name="Arrow: Pentagon 38">
            <a:extLst>
              <a:ext uri="{FF2B5EF4-FFF2-40B4-BE49-F238E27FC236}">
                <a16:creationId xmlns:a16="http://schemas.microsoft.com/office/drawing/2014/main" id="{9BD76404-9F5B-60A5-CD65-4F956BD27F88}"/>
              </a:ext>
            </a:extLst>
          </p:cNvPr>
          <p:cNvSpPr/>
          <p:nvPr/>
        </p:nvSpPr>
        <p:spPr>
          <a:xfrm>
            <a:off x="-14598" y="1858150"/>
            <a:ext cx="410632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78A9858B-8FD7-8D2B-75AB-0B43E9F5D65E}"/>
              </a:ext>
            </a:extLst>
          </p:cNvPr>
          <p:cNvSpPr txBox="1"/>
          <p:nvPr/>
        </p:nvSpPr>
        <p:spPr>
          <a:xfrm>
            <a:off x="-53027" y="1848498"/>
            <a:ext cx="3906253"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41" name="Oval 40">
            <a:hlinkClick r:id="rId8" action="ppaction://hlinksldjump"/>
            <a:extLst>
              <a:ext uri="{FF2B5EF4-FFF2-40B4-BE49-F238E27FC236}">
                <a16:creationId xmlns:a16="http://schemas.microsoft.com/office/drawing/2014/main" id="{ED75DEC3-DC21-C51A-CAB9-75F17ABC7EA6}"/>
              </a:ext>
            </a:extLst>
          </p:cNvPr>
          <p:cNvSpPr/>
          <p:nvPr/>
        </p:nvSpPr>
        <p:spPr>
          <a:xfrm>
            <a:off x="835100" y="4265191"/>
            <a:ext cx="2667870" cy="2420493"/>
          </a:xfrm>
          <a:prstGeom prst="ellipse">
            <a:avLst/>
          </a:prstGeom>
          <a:blipFill dpi="0" rotWithShape="1">
            <a:blip r:embed="rId9"/>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79673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2D688F-E965-0C67-4095-EF3C87A1AACA}"/>
              </a:ext>
            </a:extLst>
          </p:cNvPr>
          <p:cNvSpPr/>
          <p:nvPr/>
        </p:nvSpPr>
        <p:spPr>
          <a:xfrm>
            <a:off x="350295" y="834569"/>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 name="Text Box 32">
            <a:extLst>
              <a:ext uri="{FF2B5EF4-FFF2-40B4-BE49-F238E27FC236}">
                <a16:creationId xmlns:a16="http://schemas.microsoft.com/office/drawing/2014/main" id="{EBA00693-C24B-BC44-1283-B102B56272C9}"/>
              </a:ext>
            </a:extLst>
          </p:cNvPr>
          <p:cNvSpPr txBox="1"/>
          <p:nvPr/>
        </p:nvSpPr>
        <p:spPr>
          <a:xfrm>
            <a:off x="528657" y="992883"/>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4" name="TextBox 3">
            <a:extLst>
              <a:ext uri="{FF2B5EF4-FFF2-40B4-BE49-F238E27FC236}">
                <a16:creationId xmlns:a16="http://schemas.microsoft.com/office/drawing/2014/main" id="{3A3AE807-5E2F-5214-8C78-2B690F7252E4}"/>
              </a:ext>
            </a:extLst>
          </p:cNvPr>
          <p:cNvSpPr txBox="1"/>
          <p:nvPr/>
        </p:nvSpPr>
        <p:spPr>
          <a:xfrm>
            <a:off x="1308455" y="1316178"/>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5" name="Graphic 4" descr="Receiver with solid fill">
            <a:extLst>
              <a:ext uri="{FF2B5EF4-FFF2-40B4-BE49-F238E27FC236}">
                <a16:creationId xmlns:a16="http://schemas.microsoft.com/office/drawing/2014/main" id="{4AE1D7D2-462A-16C9-0905-8E955B82140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098" y="793930"/>
            <a:ext cx="908883" cy="908883"/>
          </a:xfrm>
          <a:prstGeom prst="rect">
            <a:avLst/>
          </a:prstGeom>
        </p:spPr>
      </p:pic>
      <p:sp>
        <p:nvSpPr>
          <p:cNvPr id="6" name="Arrow: Pentagon 5">
            <a:extLst>
              <a:ext uri="{FF2B5EF4-FFF2-40B4-BE49-F238E27FC236}">
                <a16:creationId xmlns:a16="http://schemas.microsoft.com/office/drawing/2014/main" id="{1496335E-7A9C-5A5B-1C7C-7696B6BC7E32}"/>
              </a:ext>
            </a:extLst>
          </p:cNvPr>
          <p:cNvSpPr/>
          <p:nvPr/>
        </p:nvSpPr>
        <p:spPr>
          <a:xfrm>
            <a:off x="0" y="1849040"/>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598C1960-EE33-95D7-B199-4AD577EA0A45}"/>
              </a:ext>
            </a:extLst>
          </p:cNvPr>
          <p:cNvSpPr txBox="1"/>
          <p:nvPr/>
        </p:nvSpPr>
        <p:spPr>
          <a:xfrm>
            <a:off x="0" y="1841598"/>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8" name="Moon 7">
            <a:extLst>
              <a:ext uri="{FF2B5EF4-FFF2-40B4-BE49-F238E27FC236}">
                <a16:creationId xmlns:a16="http://schemas.microsoft.com/office/drawing/2014/main" id="{130ACC6B-BDF6-5347-CF20-AB5934A90176}"/>
              </a:ext>
            </a:extLst>
          </p:cNvPr>
          <p:cNvSpPr/>
          <p:nvPr/>
        </p:nvSpPr>
        <p:spPr>
          <a:xfrm rot="4785422">
            <a:off x="5298396" y="-1190409"/>
            <a:ext cx="3947317" cy="8886302"/>
          </a:xfrm>
          <a:prstGeom prst="moon">
            <a:avLst/>
          </a:prstGeom>
          <a:noFill/>
          <a:ln>
            <a:solidFill>
              <a:srgbClr val="853C85"/>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Moon 8">
            <a:extLst>
              <a:ext uri="{FF2B5EF4-FFF2-40B4-BE49-F238E27FC236}">
                <a16:creationId xmlns:a16="http://schemas.microsoft.com/office/drawing/2014/main" id="{365E8929-B1EB-4D37-ABAD-28C59D0C5AB2}"/>
              </a:ext>
            </a:extLst>
          </p:cNvPr>
          <p:cNvSpPr/>
          <p:nvPr/>
        </p:nvSpPr>
        <p:spPr>
          <a:xfrm rot="4790776">
            <a:off x="5461521" y="-1005834"/>
            <a:ext cx="3622282" cy="9005046"/>
          </a:xfrm>
          <a:prstGeom prst="moon">
            <a:avLst>
              <a:gd name="adj" fmla="val 87500"/>
            </a:avLst>
          </a:prstGeom>
          <a:solidFill>
            <a:schemeClr val="bg1"/>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8A7F4233-4C4A-5F6F-ED70-64DB0CC17243}"/>
              </a:ext>
            </a:extLst>
          </p:cNvPr>
          <p:cNvGrpSpPr/>
          <p:nvPr/>
        </p:nvGrpSpPr>
        <p:grpSpPr>
          <a:xfrm>
            <a:off x="2853015" y="3160438"/>
            <a:ext cx="961241" cy="813515"/>
            <a:chOff x="2853015" y="2632835"/>
            <a:chExt cx="961241" cy="813515"/>
          </a:xfrm>
        </p:grpSpPr>
        <p:sp>
          <p:nvSpPr>
            <p:cNvPr id="11" name="Oval 10">
              <a:extLst>
                <a:ext uri="{FF2B5EF4-FFF2-40B4-BE49-F238E27FC236}">
                  <a16:creationId xmlns:a16="http://schemas.microsoft.com/office/drawing/2014/main" id="{2AE138D6-EFC3-B45A-EF7C-9F06B3F8DDB6}"/>
                </a:ext>
              </a:extLst>
            </p:cNvPr>
            <p:cNvSpPr/>
            <p:nvPr/>
          </p:nvSpPr>
          <p:spPr>
            <a:xfrm>
              <a:off x="2966488" y="2689429"/>
              <a:ext cx="847768" cy="756921"/>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2" name="Graphic 11" descr="Receiver with solid fill">
              <a:extLst>
                <a:ext uri="{FF2B5EF4-FFF2-40B4-BE49-F238E27FC236}">
                  <a16:creationId xmlns:a16="http://schemas.microsoft.com/office/drawing/2014/main" id="{61AFCB56-2FCD-2BDA-10FB-373EE9702A6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53015" y="2632835"/>
              <a:ext cx="756922" cy="756922"/>
            </a:xfrm>
            <a:prstGeom prst="rect">
              <a:avLst/>
            </a:prstGeom>
          </p:spPr>
        </p:pic>
      </p:grpSp>
      <p:sp>
        <p:nvSpPr>
          <p:cNvPr id="13" name="Text Box 32">
            <a:extLst>
              <a:ext uri="{FF2B5EF4-FFF2-40B4-BE49-F238E27FC236}">
                <a16:creationId xmlns:a16="http://schemas.microsoft.com/office/drawing/2014/main" id="{8C6C5EAF-C2D9-3C5A-DA37-A9A10A24DF3B}"/>
              </a:ext>
            </a:extLst>
          </p:cNvPr>
          <p:cNvSpPr txBox="1"/>
          <p:nvPr/>
        </p:nvSpPr>
        <p:spPr>
          <a:xfrm>
            <a:off x="2947872" y="3344531"/>
            <a:ext cx="2847392" cy="691811"/>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Phil phones the Complaints Unit</a:t>
            </a:r>
          </a:p>
        </p:txBody>
      </p:sp>
      <p:sp>
        <p:nvSpPr>
          <p:cNvPr id="14" name="Oval 13">
            <a:extLst>
              <a:ext uri="{FF2B5EF4-FFF2-40B4-BE49-F238E27FC236}">
                <a16:creationId xmlns:a16="http://schemas.microsoft.com/office/drawing/2014/main" id="{BE96A10D-5848-428C-84D1-6567EDD1F934}"/>
              </a:ext>
            </a:extLst>
          </p:cNvPr>
          <p:cNvSpPr/>
          <p:nvPr/>
        </p:nvSpPr>
        <p:spPr>
          <a:xfrm>
            <a:off x="4896277" y="1552267"/>
            <a:ext cx="862772" cy="754086"/>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5" name="Graphic 14" descr="Receiver with solid fill">
            <a:extLst>
              <a:ext uri="{FF2B5EF4-FFF2-40B4-BE49-F238E27FC236}">
                <a16:creationId xmlns:a16="http://schemas.microsoft.com/office/drawing/2014/main" id="{145ADFD5-F763-8C0C-B51C-8C896935323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1796668">
            <a:off x="4773953" y="1522424"/>
            <a:ext cx="756922" cy="756922"/>
          </a:xfrm>
          <a:prstGeom prst="rect">
            <a:avLst/>
          </a:prstGeom>
        </p:spPr>
      </p:pic>
      <p:sp>
        <p:nvSpPr>
          <p:cNvPr id="16" name="Text Box 32">
            <a:extLst>
              <a:ext uri="{FF2B5EF4-FFF2-40B4-BE49-F238E27FC236}">
                <a16:creationId xmlns:a16="http://schemas.microsoft.com/office/drawing/2014/main" id="{E6DB5045-3D97-872C-0139-C2493CD0ABA0}"/>
              </a:ext>
            </a:extLst>
          </p:cNvPr>
          <p:cNvSpPr txBox="1"/>
          <p:nvPr/>
        </p:nvSpPr>
        <p:spPr>
          <a:xfrm>
            <a:off x="4976717" y="1522253"/>
            <a:ext cx="2862155" cy="264958"/>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a:t>
            </a:r>
          </a:p>
        </p:txBody>
      </p:sp>
      <p:sp>
        <p:nvSpPr>
          <p:cNvPr id="17" name="TextBox 16">
            <a:extLst>
              <a:ext uri="{FF2B5EF4-FFF2-40B4-BE49-F238E27FC236}">
                <a16:creationId xmlns:a16="http://schemas.microsoft.com/office/drawing/2014/main" id="{0641C712-97CA-710C-146B-5B26B0C4929A}"/>
              </a:ext>
            </a:extLst>
          </p:cNvPr>
          <p:cNvSpPr txBox="1"/>
          <p:nvPr/>
        </p:nvSpPr>
        <p:spPr>
          <a:xfrm>
            <a:off x="3362790" y="3653361"/>
            <a:ext cx="2902831" cy="830997"/>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advisor records Phil’s concerns and decides to progress Phil’s concerns as a FAAR to try and get the issue resolved as quickly as possible</a:t>
            </a:r>
          </a:p>
        </p:txBody>
      </p:sp>
      <p:sp>
        <p:nvSpPr>
          <p:cNvPr id="18" name="TextBox 17">
            <a:extLst>
              <a:ext uri="{FF2B5EF4-FFF2-40B4-BE49-F238E27FC236}">
                <a16:creationId xmlns:a16="http://schemas.microsoft.com/office/drawing/2014/main" id="{670001A4-3E3D-7E63-7C98-E4D993D00048}"/>
              </a:ext>
            </a:extLst>
          </p:cNvPr>
          <p:cNvSpPr txBox="1"/>
          <p:nvPr/>
        </p:nvSpPr>
        <p:spPr>
          <a:xfrm>
            <a:off x="5382230" y="1935464"/>
            <a:ext cx="4747687" cy="892552"/>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next day Phil’s concerns are referred to the STL as a FAAR.  </a:t>
            </a:r>
          </a:p>
          <a:p>
            <a:pPr algn="ctr"/>
            <a:endParaRPr lang="en-AU" sz="400" dirty="0">
              <a:solidFill>
                <a:schemeClr val="tx1">
                  <a:lumMod val="75000"/>
                  <a:lumOff val="25000"/>
                </a:schemeClr>
              </a:solidFill>
              <a:latin typeface="Avenir Next LT Pro" panose="020B0504020202020204" pitchFamily="34" charset="0"/>
              <a:cs typeface="Times New Roman" panose="02020603050405020304" pitchFamily="18" charset="0"/>
            </a:endParaRPr>
          </a:p>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Phil received a call the following day from the STL who apologises for the CSO failure to respond due to unexpected leave and arranges the paperwork and approval process.</a:t>
            </a:r>
          </a:p>
        </p:txBody>
      </p:sp>
      <p:sp>
        <p:nvSpPr>
          <p:cNvPr id="19" name="TextBox 18">
            <a:extLst>
              <a:ext uri="{FF2B5EF4-FFF2-40B4-BE49-F238E27FC236}">
                <a16:creationId xmlns:a16="http://schemas.microsoft.com/office/drawing/2014/main" id="{FA206737-D4B4-6177-DCAF-C8CD12961E9F}"/>
              </a:ext>
            </a:extLst>
          </p:cNvPr>
          <p:cNvSpPr txBox="1"/>
          <p:nvPr/>
        </p:nvSpPr>
        <p:spPr>
          <a:xfrm>
            <a:off x="5565368" y="1704797"/>
            <a:ext cx="3140632" cy="276999"/>
          </a:xfrm>
          <a:prstGeom prst="rect">
            <a:avLst/>
          </a:prstGeom>
          <a:noFill/>
        </p:spPr>
        <p:txBody>
          <a:bodyPr wrap="square" rtlCol="0">
            <a:spAutoFit/>
          </a:bodyPr>
          <a:lstStyle/>
          <a:p>
            <a:r>
              <a:rPr lang="en-AU" sz="1200" dirty="0">
                <a:solidFill>
                  <a:srgbClr val="A979B6"/>
                </a:solidFill>
                <a:latin typeface="Avenir Next LT Pro" panose="020B0504020202020204" pitchFamily="34" charset="0"/>
                <a:cs typeface="Times New Roman" panose="02020603050405020304" pitchFamily="18" charset="0"/>
              </a:rPr>
              <a:t>Local Early Resolution</a:t>
            </a:r>
          </a:p>
        </p:txBody>
      </p:sp>
      <p:sp>
        <p:nvSpPr>
          <p:cNvPr id="20" name="Oval 19">
            <a:extLst>
              <a:ext uri="{FF2B5EF4-FFF2-40B4-BE49-F238E27FC236}">
                <a16:creationId xmlns:a16="http://schemas.microsoft.com/office/drawing/2014/main" id="{88DD7C6C-B6F7-AB83-4600-3E5CD2203C26}"/>
              </a:ext>
            </a:extLst>
          </p:cNvPr>
          <p:cNvSpPr/>
          <p:nvPr/>
        </p:nvSpPr>
        <p:spPr>
          <a:xfrm>
            <a:off x="7263669" y="4267732"/>
            <a:ext cx="1808435" cy="1621480"/>
          </a:xfrm>
          <a:prstGeom prst="ellipse">
            <a:avLst/>
          </a:prstGeom>
          <a:solidFill>
            <a:srgbClr val="CCAFD3"/>
          </a:solidFill>
          <a:ln w="12700" cap="flat" cmpd="sng" algn="ctr">
            <a:solidFill>
              <a:srgbClr val="853C85"/>
            </a:solid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b="1"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2 working days to finalise</a:t>
            </a:r>
            <a:endParaRPr lang="en-AU" sz="1401" b="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22" name="Oval 21">
            <a:hlinkClick r:id="rId6" action="ppaction://hlinksldjump"/>
            <a:extLst>
              <a:ext uri="{FF2B5EF4-FFF2-40B4-BE49-F238E27FC236}">
                <a16:creationId xmlns:a16="http://schemas.microsoft.com/office/drawing/2014/main" id="{30E30824-6452-88AB-8193-27D092723F07}"/>
              </a:ext>
            </a:extLst>
          </p:cNvPr>
          <p:cNvSpPr/>
          <p:nvPr/>
        </p:nvSpPr>
        <p:spPr>
          <a:xfrm>
            <a:off x="938216" y="4008539"/>
            <a:ext cx="2667870" cy="2420493"/>
          </a:xfrm>
          <a:prstGeom prst="ellipse">
            <a:avLst/>
          </a:prstGeom>
          <a:blipFill dpi="0" rotWithShape="1">
            <a:blip r:embed="rId7"/>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1533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94D156-51E2-1A3A-9BF2-9E4CEB6D60FE}"/>
              </a:ext>
            </a:extLst>
          </p:cNvPr>
          <p:cNvSpPr/>
          <p:nvPr/>
        </p:nvSpPr>
        <p:spPr>
          <a:xfrm>
            <a:off x="350295" y="838480"/>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07B69A2-39D3-8BD3-55F2-B2616E96172D}"/>
              </a:ext>
            </a:extLst>
          </p:cNvPr>
          <p:cNvSpPr txBox="1"/>
          <p:nvPr/>
        </p:nvSpPr>
        <p:spPr>
          <a:xfrm>
            <a:off x="1308455" y="1320089"/>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4" name="Graphic 3" descr="Receiver with solid fill">
            <a:extLst>
              <a:ext uri="{FF2B5EF4-FFF2-40B4-BE49-F238E27FC236}">
                <a16:creationId xmlns:a16="http://schemas.microsoft.com/office/drawing/2014/main" id="{E1141022-B4B8-2AF7-B089-D04D465C4D2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098" y="797841"/>
            <a:ext cx="908883" cy="908883"/>
          </a:xfrm>
          <a:prstGeom prst="rect">
            <a:avLst/>
          </a:prstGeom>
        </p:spPr>
      </p:pic>
      <p:sp>
        <p:nvSpPr>
          <p:cNvPr id="5" name="Arrow: Pentagon 4">
            <a:extLst>
              <a:ext uri="{FF2B5EF4-FFF2-40B4-BE49-F238E27FC236}">
                <a16:creationId xmlns:a16="http://schemas.microsoft.com/office/drawing/2014/main" id="{6D439DBB-7867-4807-EBD9-AFABE4DA55D9}"/>
              </a:ext>
            </a:extLst>
          </p:cNvPr>
          <p:cNvSpPr/>
          <p:nvPr/>
        </p:nvSpPr>
        <p:spPr>
          <a:xfrm>
            <a:off x="0" y="1852951"/>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98E2511D-2189-42E2-A3C7-83F8CE36A31A}"/>
              </a:ext>
            </a:extLst>
          </p:cNvPr>
          <p:cNvSpPr txBox="1"/>
          <p:nvPr/>
        </p:nvSpPr>
        <p:spPr>
          <a:xfrm>
            <a:off x="0" y="1845509"/>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7" name="TextBox 6">
            <a:extLst>
              <a:ext uri="{FF2B5EF4-FFF2-40B4-BE49-F238E27FC236}">
                <a16:creationId xmlns:a16="http://schemas.microsoft.com/office/drawing/2014/main" id="{12E45ECB-2D88-1090-424F-AF61A1BC6732}"/>
              </a:ext>
            </a:extLst>
          </p:cNvPr>
          <p:cNvSpPr txBox="1"/>
          <p:nvPr/>
        </p:nvSpPr>
        <p:spPr>
          <a:xfrm>
            <a:off x="1909027" y="5631849"/>
            <a:ext cx="2118502" cy="369332"/>
          </a:xfrm>
          <a:prstGeom prst="rect">
            <a:avLst/>
          </a:prstGeom>
          <a:noFill/>
        </p:spPr>
        <p:txBody>
          <a:bodyPr wrap="square" rtlCol="0">
            <a:spAutoFit/>
          </a:bodyPr>
          <a:lstStyle/>
          <a:p>
            <a:r>
              <a:rPr lang="en-AU" dirty="0"/>
              <a:t>Pauline, Foster Carer</a:t>
            </a:r>
          </a:p>
        </p:txBody>
      </p:sp>
      <p:sp>
        <p:nvSpPr>
          <p:cNvPr id="8" name="Text Box 32">
            <a:extLst>
              <a:ext uri="{FF2B5EF4-FFF2-40B4-BE49-F238E27FC236}">
                <a16:creationId xmlns:a16="http://schemas.microsoft.com/office/drawing/2014/main" id="{74E2C3CE-8F72-4B62-C5BB-89474BAFB47B}"/>
              </a:ext>
            </a:extLst>
          </p:cNvPr>
          <p:cNvSpPr txBox="1"/>
          <p:nvPr/>
        </p:nvSpPr>
        <p:spPr>
          <a:xfrm>
            <a:off x="528657" y="996794"/>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9" name="Speech Bubble: Rectangle with Corners Rounded 8">
            <a:extLst>
              <a:ext uri="{FF2B5EF4-FFF2-40B4-BE49-F238E27FC236}">
                <a16:creationId xmlns:a16="http://schemas.microsoft.com/office/drawing/2014/main" id="{2C5B0511-40DB-CAE1-3365-6047DBA12423}"/>
              </a:ext>
            </a:extLst>
          </p:cNvPr>
          <p:cNvSpPr/>
          <p:nvPr/>
        </p:nvSpPr>
        <p:spPr>
          <a:xfrm>
            <a:off x="6057914" y="1489366"/>
            <a:ext cx="5220929" cy="3319463"/>
          </a:xfrm>
          <a:prstGeom prst="wedgeRoundRectCallout">
            <a:avLst>
              <a:gd name="adj1" fmla="val -77214"/>
              <a:gd name="adj2" fmla="val 41771"/>
              <a:gd name="adj3" fmla="val 16667"/>
            </a:avLst>
          </a:prstGeom>
          <a:solidFill>
            <a:schemeClr val="bg1">
              <a:lumMod val="95000"/>
            </a:schemeClr>
          </a:solidFill>
          <a:ln>
            <a:solidFill>
              <a:srgbClr val="853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chemeClr val="tx1"/>
                </a:solidFill>
              </a:rPr>
              <a:t>Pauline is a Foster Carer for Max.</a:t>
            </a:r>
          </a:p>
          <a:p>
            <a:pPr algn="ctr"/>
            <a:endParaRPr lang="en-AU" dirty="0">
              <a:solidFill>
                <a:schemeClr val="tx1"/>
              </a:solidFill>
            </a:endParaRPr>
          </a:p>
          <a:p>
            <a:pPr algn="ctr"/>
            <a:r>
              <a:rPr lang="en-AU" dirty="0">
                <a:solidFill>
                  <a:schemeClr val="tx1"/>
                </a:solidFill>
              </a:rPr>
              <a:t>Max recently came into Pauline’s care, Max has special needs and requires additional supports.  Pauline applied for Complex Support Needs Allowance (CSNA).  Pauline received a letter from the CSSC Manager advising her that her application was not approved. Pauline did not agree with the Managers decision and wanted the decision reviewed.</a:t>
            </a:r>
            <a:endParaRPr lang="en-AU" dirty="0"/>
          </a:p>
        </p:txBody>
      </p:sp>
      <p:sp>
        <p:nvSpPr>
          <p:cNvPr id="11" name="Oval 10">
            <a:extLst>
              <a:ext uri="{FF2B5EF4-FFF2-40B4-BE49-F238E27FC236}">
                <a16:creationId xmlns:a16="http://schemas.microsoft.com/office/drawing/2014/main" id="{71734EB8-6A16-EFF4-5843-BD2318AB855B}"/>
              </a:ext>
            </a:extLst>
          </p:cNvPr>
          <p:cNvSpPr/>
          <p:nvPr/>
        </p:nvSpPr>
        <p:spPr>
          <a:xfrm>
            <a:off x="1692974" y="3044663"/>
            <a:ext cx="2667870" cy="2420493"/>
          </a:xfrm>
          <a:prstGeom prst="ellipse">
            <a:avLst/>
          </a:prstGeom>
          <a:blipFill dpi="0" rotWithShape="1">
            <a:blip r:embed="rId4"/>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90527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459D9A-DD35-DD1E-3B56-47E9075C6A7E}"/>
              </a:ext>
            </a:extLst>
          </p:cNvPr>
          <p:cNvSpPr/>
          <p:nvPr/>
        </p:nvSpPr>
        <p:spPr>
          <a:xfrm>
            <a:off x="10297404" y="6030006"/>
            <a:ext cx="1785654" cy="740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C1C65248-87C8-454E-1B00-5E4FE29FAFD2}"/>
              </a:ext>
            </a:extLst>
          </p:cNvPr>
          <p:cNvSpPr/>
          <p:nvPr/>
        </p:nvSpPr>
        <p:spPr>
          <a:xfrm>
            <a:off x="273428" y="783663"/>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43A2D35-DFC8-C9D9-8A73-5A57FA53BDBB}"/>
              </a:ext>
            </a:extLst>
          </p:cNvPr>
          <p:cNvSpPr txBox="1"/>
          <p:nvPr/>
        </p:nvSpPr>
        <p:spPr>
          <a:xfrm>
            <a:off x="1231588" y="1265272"/>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5" name="Graphic 4" descr="Receiver with solid fill">
            <a:extLst>
              <a:ext uri="{FF2B5EF4-FFF2-40B4-BE49-F238E27FC236}">
                <a16:creationId xmlns:a16="http://schemas.microsoft.com/office/drawing/2014/main" id="{3623A586-7D83-C96B-BD35-ED42F02F4E8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638" y="704933"/>
            <a:ext cx="908883" cy="908883"/>
          </a:xfrm>
          <a:prstGeom prst="rect">
            <a:avLst/>
          </a:prstGeom>
        </p:spPr>
      </p:pic>
      <p:sp>
        <p:nvSpPr>
          <p:cNvPr id="6" name="Arrow: Pentagon 5">
            <a:extLst>
              <a:ext uri="{FF2B5EF4-FFF2-40B4-BE49-F238E27FC236}">
                <a16:creationId xmlns:a16="http://schemas.microsoft.com/office/drawing/2014/main" id="{410CFABB-7EF4-1E2F-8E57-0E963D2C9DE1}"/>
              </a:ext>
            </a:extLst>
          </p:cNvPr>
          <p:cNvSpPr/>
          <p:nvPr/>
        </p:nvSpPr>
        <p:spPr>
          <a:xfrm>
            <a:off x="-3906" y="1769499"/>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066E142-2FF3-25FA-DE8E-70801059FEE7}"/>
              </a:ext>
            </a:extLst>
          </p:cNvPr>
          <p:cNvSpPr txBox="1"/>
          <p:nvPr/>
        </p:nvSpPr>
        <p:spPr>
          <a:xfrm>
            <a:off x="-76867" y="1790692"/>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8" name="Text Box 32">
            <a:extLst>
              <a:ext uri="{FF2B5EF4-FFF2-40B4-BE49-F238E27FC236}">
                <a16:creationId xmlns:a16="http://schemas.microsoft.com/office/drawing/2014/main" id="{996C0D83-3826-1916-027F-35AAD33ACFC0}"/>
              </a:ext>
            </a:extLst>
          </p:cNvPr>
          <p:cNvSpPr txBox="1"/>
          <p:nvPr/>
        </p:nvSpPr>
        <p:spPr>
          <a:xfrm>
            <a:off x="451790" y="941977"/>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9" name="TextBox 8">
            <a:extLst>
              <a:ext uri="{FF2B5EF4-FFF2-40B4-BE49-F238E27FC236}">
                <a16:creationId xmlns:a16="http://schemas.microsoft.com/office/drawing/2014/main" id="{A3B60438-2D1E-F7F9-BB9C-DC2896310F40}"/>
              </a:ext>
            </a:extLst>
          </p:cNvPr>
          <p:cNvSpPr txBox="1"/>
          <p:nvPr/>
        </p:nvSpPr>
        <p:spPr>
          <a:xfrm>
            <a:off x="4860839" y="1148945"/>
            <a:ext cx="6810994" cy="464871"/>
          </a:xfrm>
          <a:prstGeom prst="rect">
            <a:avLst/>
          </a:prstGeom>
          <a:noFill/>
        </p:spPr>
        <p:txBody>
          <a:bodyPr wrap="square">
            <a:spAutoFit/>
          </a:bodyPr>
          <a:lstStyle/>
          <a:p>
            <a:pPr>
              <a:lnSpc>
                <a:spcPct val="150000"/>
              </a:lnSpc>
            </a:pPr>
            <a:r>
              <a:rPr lang="en-AU" dirty="0">
                <a:solidFill>
                  <a:schemeClr val="tx1"/>
                </a:solidFill>
              </a:rPr>
              <a:t>There are a number of ways Pauline </a:t>
            </a:r>
            <a:r>
              <a:rPr lang="en-AU" dirty="0"/>
              <a:t>might consider</a:t>
            </a:r>
            <a:r>
              <a:rPr lang="en-AU" dirty="0">
                <a:solidFill>
                  <a:schemeClr val="tx1"/>
                </a:solidFill>
              </a:rPr>
              <a:t> raising her concern</a:t>
            </a:r>
          </a:p>
        </p:txBody>
      </p:sp>
      <p:sp>
        <p:nvSpPr>
          <p:cNvPr id="10" name="Rectangle 9">
            <a:extLst>
              <a:ext uri="{FF2B5EF4-FFF2-40B4-BE49-F238E27FC236}">
                <a16:creationId xmlns:a16="http://schemas.microsoft.com/office/drawing/2014/main" id="{E0C8E35E-E8B6-94FB-B85B-BE80EC78A4AC}"/>
              </a:ext>
            </a:extLst>
          </p:cNvPr>
          <p:cNvSpPr/>
          <p:nvPr/>
        </p:nvSpPr>
        <p:spPr>
          <a:xfrm>
            <a:off x="4860839" y="1695263"/>
            <a:ext cx="6488580" cy="464761"/>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lumMod val="95000"/>
                  </a:schemeClr>
                </a:solidFill>
              </a:rPr>
              <a:t>Phone the CSSC and ask to speak to a senior officer</a:t>
            </a:r>
          </a:p>
        </p:txBody>
      </p:sp>
      <p:sp>
        <p:nvSpPr>
          <p:cNvPr id="11" name="Rectangle 10">
            <a:extLst>
              <a:ext uri="{FF2B5EF4-FFF2-40B4-BE49-F238E27FC236}">
                <a16:creationId xmlns:a16="http://schemas.microsoft.com/office/drawing/2014/main" id="{D3548A87-D019-7E49-3231-50CBE470AEE9}"/>
              </a:ext>
            </a:extLst>
          </p:cNvPr>
          <p:cNvSpPr/>
          <p:nvPr/>
        </p:nvSpPr>
        <p:spPr>
          <a:xfrm>
            <a:off x="4860839" y="2292167"/>
            <a:ext cx="6488580" cy="610312"/>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the Regional Office and ask to raise a complaint with the complaints Senior Advisor</a:t>
            </a:r>
          </a:p>
        </p:txBody>
      </p:sp>
      <p:sp>
        <p:nvSpPr>
          <p:cNvPr id="12" name="Rectangle 11">
            <a:extLst>
              <a:ext uri="{FF2B5EF4-FFF2-40B4-BE49-F238E27FC236}">
                <a16:creationId xmlns:a16="http://schemas.microsoft.com/office/drawing/2014/main" id="{FE250E57-1823-955D-9668-D2C2A69AF316}"/>
              </a:ext>
            </a:extLst>
          </p:cNvPr>
          <p:cNvSpPr/>
          <p:nvPr/>
        </p:nvSpPr>
        <p:spPr>
          <a:xfrm>
            <a:off x="4860839" y="3034622"/>
            <a:ext cx="6488580" cy="610312"/>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email or complete the online web form for the Complaints Unit </a:t>
            </a:r>
          </a:p>
        </p:txBody>
      </p:sp>
      <p:sp>
        <p:nvSpPr>
          <p:cNvPr id="13" name="Rectangle 12">
            <a:extLst>
              <a:ext uri="{FF2B5EF4-FFF2-40B4-BE49-F238E27FC236}">
                <a16:creationId xmlns:a16="http://schemas.microsoft.com/office/drawing/2014/main" id="{F98C674D-CF7B-2E34-F973-7673FCA80C93}"/>
              </a:ext>
            </a:extLst>
          </p:cNvPr>
          <p:cNvSpPr/>
          <p:nvPr/>
        </p:nvSpPr>
        <p:spPr>
          <a:xfrm>
            <a:off x="4860839" y="3777077"/>
            <a:ext cx="6488580" cy="464761"/>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Talk to Max’s Community Visitor</a:t>
            </a:r>
          </a:p>
        </p:txBody>
      </p:sp>
      <p:sp>
        <p:nvSpPr>
          <p:cNvPr id="14" name="Rectangle 13">
            <a:extLst>
              <a:ext uri="{FF2B5EF4-FFF2-40B4-BE49-F238E27FC236}">
                <a16:creationId xmlns:a16="http://schemas.microsoft.com/office/drawing/2014/main" id="{B24122DA-2646-80FE-656E-A5CABE8C19CC}"/>
              </a:ext>
            </a:extLst>
          </p:cNvPr>
          <p:cNvSpPr/>
          <p:nvPr/>
        </p:nvSpPr>
        <p:spPr>
          <a:xfrm>
            <a:off x="4847174" y="4970885"/>
            <a:ext cx="6488580" cy="464760"/>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Queensland Ombudsman</a:t>
            </a:r>
          </a:p>
        </p:txBody>
      </p:sp>
      <p:sp>
        <p:nvSpPr>
          <p:cNvPr id="15" name="Rectangle 14">
            <a:extLst>
              <a:ext uri="{FF2B5EF4-FFF2-40B4-BE49-F238E27FC236}">
                <a16:creationId xmlns:a16="http://schemas.microsoft.com/office/drawing/2014/main" id="{DBC7D8C7-8D6B-C4EB-BCA1-3B13B0362D89}"/>
              </a:ext>
            </a:extLst>
          </p:cNvPr>
          <p:cNvSpPr/>
          <p:nvPr/>
        </p:nvSpPr>
        <p:spPr>
          <a:xfrm>
            <a:off x="4847174" y="4373981"/>
            <a:ext cx="6488580" cy="464761"/>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Ministers Office</a:t>
            </a:r>
          </a:p>
        </p:txBody>
      </p:sp>
      <p:sp>
        <p:nvSpPr>
          <p:cNvPr id="16" name="Rectangle 15">
            <a:extLst>
              <a:ext uri="{FF2B5EF4-FFF2-40B4-BE49-F238E27FC236}">
                <a16:creationId xmlns:a16="http://schemas.microsoft.com/office/drawing/2014/main" id="{091444A1-9CC0-E4B4-1A59-C7C15D40726A}"/>
              </a:ext>
            </a:extLst>
          </p:cNvPr>
          <p:cNvSpPr/>
          <p:nvPr/>
        </p:nvSpPr>
        <p:spPr>
          <a:xfrm>
            <a:off x="4847174" y="6174863"/>
            <a:ext cx="6488580" cy="474931"/>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solidFill>
              </a:rPr>
              <a:t>Queensland Human Rights Commission</a:t>
            </a:r>
          </a:p>
        </p:txBody>
      </p:sp>
      <p:sp>
        <p:nvSpPr>
          <p:cNvPr id="17" name="Rectangle 16">
            <a:extLst>
              <a:ext uri="{FF2B5EF4-FFF2-40B4-BE49-F238E27FC236}">
                <a16:creationId xmlns:a16="http://schemas.microsoft.com/office/drawing/2014/main" id="{48075FA2-9AAA-4EE6-0ACC-AA597EB79514}"/>
              </a:ext>
            </a:extLst>
          </p:cNvPr>
          <p:cNvSpPr/>
          <p:nvPr/>
        </p:nvSpPr>
        <p:spPr>
          <a:xfrm>
            <a:off x="4847174" y="5567788"/>
            <a:ext cx="6488580" cy="474931"/>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lumMod val="95000"/>
                  </a:schemeClr>
                </a:solidFill>
              </a:rPr>
              <a:t>Queensland Civil and Administrative Tribunal (QCAT)</a:t>
            </a:r>
          </a:p>
        </p:txBody>
      </p:sp>
      <p:sp>
        <p:nvSpPr>
          <p:cNvPr id="18" name="TextBox 17">
            <a:extLst>
              <a:ext uri="{FF2B5EF4-FFF2-40B4-BE49-F238E27FC236}">
                <a16:creationId xmlns:a16="http://schemas.microsoft.com/office/drawing/2014/main" id="{6B0883D7-E855-5880-0680-6B193A7B7536}"/>
              </a:ext>
            </a:extLst>
          </p:cNvPr>
          <p:cNvSpPr txBox="1"/>
          <p:nvPr/>
        </p:nvSpPr>
        <p:spPr>
          <a:xfrm>
            <a:off x="7270528" y="685043"/>
            <a:ext cx="2007909" cy="646331"/>
          </a:xfrm>
          <a:prstGeom prst="rect">
            <a:avLst/>
          </a:prstGeom>
          <a:noFill/>
        </p:spPr>
        <p:txBody>
          <a:bodyPr wrap="square">
            <a:spAutoFit/>
          </a:bodyPr>
          <a:lstStyle/>
          <a:p>
            <a:r>
              <a:rPr lang="en-AU" sz="3600" b="1" dirty="0">
                <a:solidFill>
                  <a:srgbClr val="593662"/>
                </a:solidFill>
                <a:latin typeface="Ink Free" panose="03080402000500000000" pitchFamily="66" charset="0"/>
              </a:rPr>
              <a:t>Where?</a:t>
            </a:r>
            <a:endParaRPr lang="en-AU" sz="3600" dirty="0">
              <a:solidFill>
                <a:srgbClr val="593662"/>
              </a:solidFill>
              <a:latin typeface="Ink Free" panose="03080402000500000000" pitchFamily="66" charset="0"/>
            </a:endParaRPr>
          </a:p>
        </p:txBody>
      </p:sp>
      <p:sp>
        <p:nvSpPr>
          <p:cNvPr id="20" name="Oval 19">
            <a:extLst>
              <a:ext uri="{FF2B5EF4-FFF2-40B4-BE49-F238E27FC236}">
                <a16:creationId xmlns:a16="http://schemas.microsoft.com/office/drawing/2014/main" id="{E8F624D9-F53A-DEE7-3A41-01183550C1FD}"/>
              </a:ext>
            </a:extLst>
          </p:cNvPr>
          <p:cNvSpPr/>
          <p:nvPr/>
        </p:nvSpPr>
        <p:spPr>
          <a:xfrm>
            <a:off x="872078" y="3732574"/>
            <a:ext cx="2667870" cy="2420493"/>
          </a:xfrm>
          <a:prstGeom prst="ellipse">
            <a:avLst/>
          </a:prstGeom>
          <a:blipFill dpi="0" rotWithShape="1">
            <a:blip r:embed="rId4"/>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3549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3E8E7-9F78-4F24-BD44-DE6F9FCFA5C6}"/>
              </a:ext>
            </a:extLst>
          </p:cNvPr>
          <p:cNvSpPr txBox="1"/>
          <p:nvPr/>
        </p:nvSpPr>
        <p:spPr>
          <a:xfrm>
            <a:off x="0" y="1313995"/>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3" name="Arrow: Pentagon 2">
            <a:extLst>
              <a:ext uri="{FF2B5EF4-FFF2-40B4-BE49-F238E27FC236}">
                <a16:creationId xmlns:a16="http://schemas.microsoft.com/office/drawing/2014/main" id="{94A4FC2F-6D25-E10B-534F-78FA12C6B9B4}"/>
              </a:ext>
            </a:extLst>
          </p:cNvPr>
          <p:cNvSpPr/>
          <p:nvPr/>
        </p:nvSpPr>
        <p:spPr>
          <a:xfrm>
            <a:off x="0" y="1678397"/>
            <a:ext cx="4360844" cy="390525"/>
          </a:xfrm>
          <a:prstGeom prst="homePlate">
            <a:avLst/>
          </a:prstGeom>
          <a:solidFill>
            <a:srgbClr val="377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B77A5F72-7246-6360-F917-D48A3B704E09}"/>
              </a:ext>
            </a:extLst>
          </p:cNvPr>
          <p:cNvSpPr txBox="1"/>
          <p:nvPr/>
        </p:nvSpPr>
        <p:spPr>
          <a:xfrm>
            <a:off x="0" y="1670955"/>
            <a:ext cx="4076700" cy="369332"/>
          </a:xfrm>
          <a:prstGeom prst="rect">
            <a:avLst/>
          </a:prstGeom>
          <a:noFill/>
        </p:spPr>
        <p:txBody>
          <a:bodyPr wrap="square" rtlCol="0">
            <a:spAutoFit/>
          </a:bodyPr>
          <a:lstStyle/>
          <a:p>
            <a:r>
              <a:rPr lang="en-AU" b="1" dirty="0">
                <a:solidFill>
                  <a:schemeClr val="bg1"/>
                </a:solidFill>
              </a:rPr>
              <a:t>Complaint| Scenario</a:t>
            </a:r>
          </a:p>
        </p:txBody>
      </p:sp>
      <p:sp>
        <p:nvSpPr>
          <p:cNvPr id="5" name="Oval 4">
            <a:extLst>
              <a:ext uri="{FF2B5EF4-FFF2-40B4-BE49-F238E27FC236}">
                <a16:creationId xmlns:a16="http://schemas.microsoft.com/office/drawing/2014/main" id="{1BDB77A5-6000-CCFE-A6BF-1FD0AD28D33D}"/>
              </a:ext>
            </a:extLst>
          </p:cNvPr>
          <p:cNvSpPr/>
          <p:nvPr/>
        </p:nvSpPr>
        <p:spPr>
          <a:xfrm>
            <a:off x="300638" y="806432"/>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6" name="Text Box 32">
            <a:extLst>
              <a:ext uri="{FF2B5EF4-FFF2-40B4-BE49-F238E27FC236}">
                <a16:creationId xmlns:a16="http://schemas.microsoft.com/office/drawing/2014/main" id="{22DC7ADA-DD87-E04A-5D82-C734FA365746}"/>
              </a:ext>
            </a:extLst>
          </p:cNvPr>
          <p:cNvSpPr txBox="1"/>
          <p:nvPr/>
        </p:nvSpPr>
        <p:spPr>
          <a:xfrm>
            <a:off x="1229308" y="941216"/>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2D6561"/>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7" name="TextBox 6">
            <a:extLst>
              <a:ext uri="{FF2B5EF4-FFF2-40B4-BE49-F238E27FC236}">
                <a16:creationId xmlns:a16="http://schemas.microsoft.com/office/drawing/2014/main" id="{BD0A1B55-D017-4C51-13B6-C446CF879955}"/>
              </a:ext>
            </a:extLst>
          </p:cNvPr>
          <p:cNvSpPr txBox="1"/>
          <p:nvPr/>
        </p:nvSpPr>
        <p:spPr>
          <a:xfrm>
            <a:off x="1014585" y="1257402"/>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8" name="Graphic 7" descr="Open envelope outline">
            <a:extLst>
              <a:ext uri="{FF2B5EF4-FFF2-40B4-BE49-F238E27FC236}">
                <a16:creationId xmlns:a16="http://schemas.microsoft.com/office/drawing/2014/main" id="{4EAAF674-8511-1BB6-91F1-7B0993C005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141031" y="722576"/>
            <a:ext cx="767228" cy="767228"/>
          </a:xfrm>
          <a:prstGeom prst="rect">
            <a:avLst/>
          </a:prstGeom>
        </p:spPr>
      </p:pic>
      <p:sp>
        <p:nvSpPr>
          <p:cNvPr id="9" name="Oval 8">
            <a:extLst>
              <a:ext uri="{FF2B5EF4-FFF2-40B4-BE49-F238E27FC236}">
                <a16:creationId xmlns:a16="http://schemas.microsoft.com/office/drawing/2014/main" id="{C323E8B5-AFFB-AE75-A2AC-8939B4F08D1C}"/>
              </a:ext>
            </a:extLst>
          </p:cNvPr>
          <p:cNvSpPr/>
          <p:nvPr/>
        </p:nvSpPr>
        <p:spPr>
          <a:xfrm>
            <a:off x="8764786" y="894355"/>
            <a:ext cx="2667870" cy="2420493"/>
          </a:xfrm>
          <a:prstGeom prst="ellipse">
            <a:avLst/>
          </a:prstGeom>
          <a:blipFill dpi="0" rotWithShape="1">
            <a:blip r:embed="rId4" cstate="email">
              <a:extLst>
                <a:ext uri="{28A0092B-C50C-407E-A947-70E740481C1C}">
                  <a14:useLocalDpi xmlns:a14="http://schemas.microsoft.com/office/drawing/2010/main"/>
                </a:ext>
              </a:extLst>
            </a:blip>
            <a:srcRect/>
            <a:tile tx="-304800" ty="-31750" sx="90000" sy="90000" flip="none" algn="tl"/>
          </a:blipFill>
          <a:ln w="19050">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Speech Bubble: Rectangle with Corners Rounded 9">
            <a:extLst>
              <a:ext uri="{FF2B5EF4-FFF2-40B4-BE49-F238E27FC236}">
                <a16:creationId xmlns:a16="http://schemas.microsoft.com/office/drawing/2014/main" id="{D246E321-625B-32AE-9B5D-9C9E6E2E01EB}"/>
              </a:ext>
            </a:extLst>
          </p:cNvPr>
          <p:cNvSpPr/>
          <p:nvPr/>
        </p:nvSpPr>
        <p:spPr>
          <a:xfrm>
            <a:off x="4493679" y="1596437"/>
            <a:ext cx="3616511" cy="2284464"/>
          </a:xfrm>
          <a:prstGeom prst="wedgeRoundRectCallout">
            <a:avLst>
              <a:gd name="adj1" fmla="val 66898"/>
              <a:gd name="adj2" fmla="val -39527"/>
              <a:gd name="adj3" fmla="val 16667"/>
            </a:avLst>
          </a:prstGeom>
          <a:solidFill>
            <a:schemeClr val="bg1">
              <a:lumMod val="95000"/>
            </a:schemeClr>
          </a:solidFill>
          <a:ln>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The advisor records Pauline’s concerns and checks the departments record keeping systems.  Because the concerns relate to a decision made by a Manager, the advisor decides to progresses the concerns as a Complaint to be managed by the Complaints Unit.</a:t>
            </a:r>
          </a:p>
        </p:txBody>
      </p:sp>
      <p:sp>
        <p:nvSpPr>
          <p:cNvPr id="11" name="Oval 10">
            <a:extLst>
              <a:ext uri="{FF2B5EF4-FFF2-40B4-BE49-F238E27FC236}">
                <a16:creationId xmlns:a16="http://schemas.microsoft.com/office/drawing/2014/main" id="{BCD39B08-2F26-02EF-8E2C-770855BDD645}"/>
              </a:ext>
            </a:extLst>
          </p:cNvPr>
          <p:cNvSpPr/>
          <p:nvPr/>
        </p:nvSpPr>
        <p:spPr>
          <a:xfrm>
            <a:off x="1229308" y="2986999"/>
            <a:ext cx="847768" cy="756921"/>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2" name="Graphic 11" descr="Receiver with solid fill">
            <a:extLst>
              <a:ext uri="{FF2B5EF4-FFF2-40B4-BE49-F238E27FC236}">
                <a16:creationId xmlns:a16="http://schemas.microsoft.com/office/drawing/2014/main" id="{2AC11FE8-11E1-E285-3D4C-13A44DEC68B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5835" y="2930405"/>
            <a:ext cx="756922" cy="756922"/>
          </a:xfrm>
          <a:prstGeom prst="rect">
            <a:avLst/>
          </a:prstGeom>
        </p:spPr>
      </p:pic>
      <p:sp>
        <p:nvSpPr>
          <p:cNvPr id="13" name="Text Box 32">
            <a:extLst>
              <a:ext uri="{FF2B5EF4-FFF2-40B4-BE49-F238E27FC236}">
                <a16:creationId xmlns:a16="http://schemas.microsoft.com/office/drawing/2014/main" id="{3034ED34-30F9-DD6F-51E4-2BFAF7E473C6}"/>
              </a:ext>
            </a:extLst>
          </p:cNvPr>
          <p:cNvSpPr txBox="1"/>
          <p:nvPr/>
        </p:nvSpPr>
        <p:spPr>
          <a:xfrm>
            <a:off x="1229308" y="3078693"/>
            <a:ext cx="2847392" cy="691811"/>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377C77"/>
                </a:solidFill>
                <a:latin typeface="Avenir Next LT Pro" panose="020B0504020202020204" pitchFamily="34" charset="0"/>
                <a:ea typeface="Calibri" panose="020F0502020204030204" pitchFamily="34" charset="0"/>
                <a:cs typeface="Times New Roman" panose="02020603050405020304" pitchFamily="18" charset="0"/>
              </a:rPr>
              <a:t>Pauline decides to phones the Complaints Unit</a:t>
            </a:r>
          </a:p>
        </p:txBody>
      </p:sp>
      <p:sp>
        <p:nvSpPr>
          <p:cNvPr id="14" name="Cloud 13">
            <a:extLst>
              <a:ext uri="{FF2B5EF4-FFF2-40B4-BE49-F238E27FC236}">
                <a16:creationId xmlns:a16="http://schemas.microsoft.com/office/drawing/2014/main" id="{FD1D09A4-8444-B881-B45D-C96DA28A0E41}"/>
              </a:ext>
            </a:extLst>
          </p:cNvPr>
          <p:cNvSpPr/>
          <p:nvPr/>
        </p:nvSpPr>
        <p:spPr>
          <a:xfrm>
            <a:off x="7050564" y="4663150"/>
            <a:ext cx="3312578" cy="2095593"/>
          </a:xfrm>
          <a:prstGeom prst="cloud">
            <a:avLst/>
          </a:prstGeom>
          <a:solidFill>
            <a:srgbClr val="EEECE1">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15" name="TextBox 14">
            <a:extLst>
              <a:ext uri="{FF2B5EF4-FFF2-40B4-BE49-F238E27FC236}">
                <a16:creationId xmlns:a16="http://schemas.microsoft.com/office/drawing/2014/main" id="{72014B81-BB0E-578D-74CE-FCE5BBF01E09}"/>
              </a:ext>
            </a:extLst>
          </p:cNvPr>
          <p:cNvSpPr txBox="1"/>
          <p:nvPr/>
        </p:nvSpPr>
        <p:spPr>
          <a:xfrm>
            <a:off x="6990191" y="5535215"/>
            <a:ext cx="3436953" cy="707886"/>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Pauline’s concerns are referred to a CU, Senior Advisor.</a:t>
            </a:r>
          </a:p>
          <a:p>
            <a:pPr algn="ctr"/>
            <a:endParaRPr lang="en-AU" sz="400" dirty="0">
              <a:solidFill>
                <a:schemeClr val="tx1">
                  <a:lumMod val="75000"/>
                  <a:lumOff val="25000"/>
                </a:schemeClr>
              </a:solidFill>
              <a:latin typeface="Avenir Next LT Pro" panose="020B0504020202020204" pitchFamily="34" charset="0"/>
              <a:cs typeface="Times New Roman" panose="02020603050405020304" pitchFamily="18" charset="0"/>
            </a:endParaRPr>
          </a:p>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complaint has a 45 day timeframe.</a:t>
            </a:r>
          </a:p>
        </p:txBody>
      </p:sp>
      <p:sp>
        <p:nvSpPr>
          <p:cNvPr id="16" name="Oval 15">
            <a:extLst>
              <a:ext uri="{FF2B5EF4-FFF2-40B4-BE49-F238E27FC236}">
                <a16:creationId xmlns:a16="http://schemas.microsoft.com/office/drawing/2014/main" id="{3FAACA03-E813-8D96-A0A3-CDFE948B912C}"/>
              </a:ext>
            </a:extLst>
          </p:cNvPr>
          <p:cNvSpPr/>
          <p:nvPr/>
        </p:nvSpPr>
        <p:spPr>
          <a:xfrm>
            <a:off x="6704743" y="4611568"/>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17" name="Text Box 32">
            <a:extLst>
              <a:ext uri="{FF2B5EF4-FFF2-40B4-BE49-F238E27FC236}">
                <a16:creationId xmlns:a16="http://schemas.microsoft.com/office/drawing/2014/main" id="{69DB8183-97F3-FB16-7043-AB7CBD285C56}"/>
              </a:ext>
            </a:extLst>
          </p:cNvPr>
          <p:cNvSpPr txBox="1"/>
          <p:nvPr/>
        </p:nvSpPr>
        <p:spPr>
          <a:xfrm>
            <a:off x="7334291" y="4758995"/>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377C77"/>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18" name="TextBox 17">
            <a:extLst>
              <a:ext uri="{FF2B5EF4-FFF2-40B4-BE49-F238E27FC236}">
                <a16:creationId xmlns:a16="http://schemas.microsoft.com/office/drawing/2014/main" id="{6B215F2E-32D7-DEF4-F3CF-12E439894A08}"/>
              </a:ext>
            </a:extLst>
          </p:cNvPr>
          <p:cNvSpPr txBox="1"/>
          <p:nvPr/>
        </p:nvSpPr>
        <p:spPr>
          <a:xfrm>
            <a:off x="7334291" y="5090552"/>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19" name="Graphic 18" descr="Open envelope outline">
            <a:extLst>
              <a:ext uri="{FF2B5EF4-FFF2-40B4-BE49-F238E27FC236}">
                <a16:creationId xmlns:a16="http://schemas.microsoft.com/office/drawing/2014/main" id="{452D0B14-8C0E-72B7-B67B-7C7A0A2FB09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6443384" y="4559506"/>
            <a:ext cx="767228" cy="767228"/>
          </a:xfrm>
          <a:prstGeom prst="rect">
            <a:avLst/>
          </a:prstGeom>
        </p:spPr>
      </p:pic>
      <p:sp>
        <p:nvSpPr>
          <p:cNvPr id="20" name="Arc 19">
            <a:extLst>
              <a:ext uri="{FF2B5EF4-FFF2-40B4-BE49-F238E27FC236}">
                <a16:creationId xmlns:a16="http://schemas.microsoft.com/office/drawing/2014/main" id="{3004A0CF-AFCC-9E47-EDFF-B036913C19E8}"/>
              </a:ext>
            </a:extLst>
          </p:cNvPr>
          <p:cNvSpPr/>
          <p:nvPr/>
        </p:nvSpPr>
        <p:spPr>
          <a:xfrm rot="11651173">
            <a:off x="5287071" y="3481034"/>
            <a:ext cx="1930160" cy="1195477"/>
          </a:xfrm>
          <a:prstGeom prst="arc">
            <a:avLst>
              <a:gd name="adj1" fmla="val 13837447"/>
              <a:gd name="adj2" fmla="val 21427008"/>
            </a:avLst>
          </a:prstGeom>
          <a:ln w="952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22" name="Oval 21">
            <a:extLst>
              <a:ext uri="{FF2B5EF4-FFF2-40B4-BE49-F238E27FC236}">
                <a16:creationId xmlns:a16="http://schemas.microsoft.com/office/drawing/2014/main" id="{93CA93B0-F701-FB35-DF46-5F606DBCBBB8}"/>
              </a:ext>
            </a:extLst>
          </p:cNvPr>
          <p:cNvSpPr/>
          <p:nvPr/>
        </p:nvSpPr>
        <p:spPr>
          <a:xfrm>
            <a:off x="1031938" y="3831722"/>
            <a:ext cx="2667870" cy="2420493"/>
          </a:xfrm>
          <a:prstGeom prst="ellipse">
            <a:avLst/>
          </a:prstGeom>
          <a:blipFill dpi="0" rotWithShape="1">
            <a:blip r:embed="rId7"/>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79802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2C97C7-EE89-2FC5-E4B4-59CE079D5556}"/>
              </a:ext>
            </a:extLst>
          </p:cNvPr>
          <p:cNvSpPr txBox="1"/>
          <p:nvPr/>
        </p:nvSpPr>
        <p:spPr>
          <a:xfrm>
            <a:off x="-18717" y="1616440"/>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3" name="Arrow: Pentagon 2">
            <a:extLst>
              <a:ext uri="{FF2B5EF4-FFF2-40B4-BE49-F238E27FC236}">
                <a16:creationId xmlns:a16="http://schemas.microsoft.com/office/drawing/2014/main" id="{735D471E-639B-1246-269E-E9DEA072FB81}"/>
              </a:ext>
            </a:extLst>
          </p:cNvPr>
          <p:cNvSpPr/>
          <p:nvPr/>
        </p:nvSpPr>
        <p:spPr>
          <a:xfrm>
            <a:off x="0" y="1773640"/>
            <a:ext cx="4360844" cy="390525"/>
          </a:xfrm>
          <a:prstGeom prst="homePlate">
            <a:avLst/>
          </a:prstGeom>
          <a:solidFill>
            <a:srgbClr val="377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6606398-B545-7E98-64CB-F264C7726A3F}"/>
              </a:ext>
            </a:extLst>
          </p:cNvPr>
          <p:cNvSpPr txBox="1"/>
          <p:nvPr/>
        </p:nvSpPr>
        <p:spPr>
          <a:xfrm>
            <a:off x="0" y="1784236"/>
            <a:ext cx="4076700" cy="369332"/>
          </a:xfrm>
          <a:prstGeom prst="rect">
            <a:avLst/>
          </a:prstGeom>
          <a:noFill/>
        </p:spPr>
        <p:txBody>
          <a:bodyPr wrap="square" rtlCol="0">
            <a:spAutoFit/>
          </a:bodyPr>
          <a:lstStyle/>
          <a:p>
            <a:r>
              <a:rPr lang="en-AU" b="1" dirty="0">
                <a:solidFill>
                  <a:schemeClr val="bg1"/>
                </a:solidFill>
              </a:rPr>
              <a:t>Complaint| Scenarios</a:t>
            </a:r>
          </a:p>
        </p:txBody>
      </p:sp>
      <p:sp>
        <p:nvSpPr>
          <p:cNvPr id="5" name="Oval 4">
            <a:extLst>
              <a:ext uri="{FF2B5EF4-FFF2-40B4-BE49-F238E27FC236}">
                <a16:creationId xmlns:a16="http://schemas.microsoft.com/office/drawing/2014/main" id="{DD6050F4-06C9-3663-650E-D2C76CD5B08B}"/>
              </a:ext>
            </a:extLst>
          </p:cNvPr>
          <p:cNvSpPr/>
          <p:nvPr/>
        </p:nvSpPr>
        <p:spPr>
          <a:xfrm>
            <a:off x="195129" y="834514"/>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6" name="Text Box 32">
            <a:extLst>
              <a:ext uri="{FF2B5EF4-FFF2-40B4-BE49-F238E27FC236}">
                <a16:creationId xmlns:a16="http://schemas.microsoft.com/office/drawing/2014/main" id="{377F68A7-3036-B41A-22E0-535A70E5EDAD}"/>
              </a:ext>
            </a:extLst>
          </p:cNvPr>
          <p:cNvSpPr txBox="1"/>
          <p:nvPr/>
        </p:nvSpPr>
        <p:spPr>
          <a:xfrm>
            <a:off x="876102" y="955917"/>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2D6561"/>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7" name="TextBox 6">
            <a:extLst>
              <a:ext uri="{FF2B5EF4-FFF2-40B4-BE49-F238E27FC236}">
                <a16:creationId xmlns:a16="http://schemas.microsoft.com/office/drawing/2014/main" id="{089B8BAF-C5AA-BFB5-F39C-C082214DC914}"/>
              </a:ext>
            </a:extLst>
          </p:cNvPr>
          <p:cNvSpPr txBox="1"/>
          <p:nvPr/>
        </p:nvSpPr>
        <p:spPr>
          <a:xfrm>
            <a:off x="700587" y="1313498"/>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8" name="Graphic 7" descr="Open envelope outline">
            <a:extLst>
              <a:ext uri="{FF2B5EF4-FFF2-40B4-BE49-F238E27FC236}">
                <a16:creationId xmlns:a16="http://schemas.microsoft.com/office/drawing/2014/main" id="{BA216023-9399-8BC3-BCBF-6CDE46D974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18611" y="788531"/>
            <a:ext cx="767228" cy="767228"/>
          </a:xfrm>
          <a:prstGeom prst="rect">
            <a:avLst/>
          </a:prstGeom>
        </p:spPr>
      </p:pic>
      <p:sp>
        <p:nvSpPr>
          <p:cNvPr id="9" name="Speech Bubble: Rectangle with Corners Rounded 8">
            <a:extLst>
              <a:ext uri="{FF2B5EF4-FFF2-40B4-BE49-F238E27FC236}">
                <a16:creationId xmlns:a16="http://schemas.microsoft.com/office/drawing/2014/main" id="{1DBC4DD6-7253-3FB8-748D-F2A831DB8369}"/>
              </a:ext>
            </a:extLst>
          </p:cNvPr>
          <p:cNvSpPr/>
          <p:nvPr/>
        </p:nvSpPr>
        <p:spPr>
          <a:xfrm>
            <a:off x="4033965" y="2321365"/>
            <a:ext cx="4650288" cy="4038444"/>
          </a:xfrm>
          <a:prstGeom prst="wedgeRoundRectCallout">
            <a:avLst>
              <a:gd name="adj1" fmla="val 56806"/>
              <a:gd name="adj2" fmla="val -33795"/>
              <a:gd name="adj3" fmla="val 16667"/>
            </a:avLst>
          </a:prstGeom>
          <a:solidFill>
            <a:schemeClr val="bg1">
              <a:lumMod val="95000"/>
            </a:schemeClr>
          </a:solidFill>
          <a:ln>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Jane, the complaint investigator contacts Pauline to discuss her concerns and confirm her allegations. </a:t>
            </a:r>
          </a:p>
          <a:p>
            <a:pPr algn="ctr"/>
            <a:endParaRPr lang="en-AU" sz="1600" dirty="0">
              <a:solidFill>
                <a:schemeClr val="tx1"/>
              </a:solidFill>
            </a:endParaRPr>
          </a:p>
          <a:p>
            <a:pPr algn="ctr"/>
            <a:r>
              <a:rPr lang="en-AU" sz="1600" dirty="0">
                <a:solidFill>
                  <a:schemeClr val="tx1"/>
                </a:solidFill>
              </a:rPr>
              <a:t>Throughout the investigation, Jane works collaboratively the departments NDIS specialist, the CSSC Manager and Pauline. The NDIS specialists suggest a NDIS assessment and the CSSC Manager supports the CSNA.  </a:t>
            </a:r>
          </a:p>
          <a:p>
            <a:pPr algn="ctr"/>
            <a:endParaRPr lang="en-AU" sz="1600" dirty="0">
              <a:solidFill>
                <a:schemeClr val="tx1"/>
              </a:solidFill>
            </a:endParaRPr>
          </a:p>
          <a:p>
            <a:pPr algn="ctr"/>
            <a:r>
              <a:rPr lang="en-AU" sz="1600" dirty="0">
                <a:solidFill>
                  <a:schemeClr val="tx1"/>
                </a:solidFill>
              </a:rPr>
              <a:t>Jane sends Pauline an outcome letter indicating that further actions are required.  Pauline is happy with the outcome and does not provide any feedback.  The complaint is closed.</a:t>
            </a:r>
          </a:p>
        </p:txBody>
      </p:sp>
      <p:sp>
        <p:nvSpPr>
          <p:cNvPr id="10" name="Oval 9">
            <a:extLst>
              <a:ext uri="{FF2B5EF4-FFF2-40B4-BE49-F238E27FC236}">
                <a16:creationId xmlns:a16="http://schemas.microsoft.com/office/drawing/2014/main" id="{B7583F6A-3191-1641-AB0B-FE54533E5B47}"/>
              </a:ext>
            </a:extLst>
          </p:cNvPr>
          <p:cNvSpPr/>
          <p:nvPr/>
        </p:nvSpPr>
        <p:spPr>
          <a:xfrm>
            <a:off x="8684253" y="829038"/>
            <a:ext cx="2667870" cy="2420493"/>
          </a:xfrm>
          <a:prstGeom prst="ellipse">
            <a:avLst/>
          </a:prstGeom>
          <a:blipFill dpi="0" rotWithShape="1">
            <a:blip r:embed="rId4" cstate="email">
              <a:extLst>
                <a:ext uri="{28A0092B-C50C-407E-A947-70E740481C1C}">
                  <a14:useLocalDpi xmlns:a14="http://schemas.microsoft.com/office/drawing/2010/main"/>
                </a:ext>
              </a:extLst>
            </a:blip>
            <a:srcRect/>
            <a:tile tx="6350" ty="-203200" sx="73000" sy="73000" flip="none" algn="tl"/>
          </a:blipFill>
          <a:ln w="19050">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35602771-46C5-FC5A-A961-6078019E76F4}"/>
              </a:ext>
            </a:extLst>
          </p:cNvPr>
          <p:cNvSpPr/>
          <p:nvPr/>
        </p:nvSpPr>
        <p:spPr>
          <a:xfrm>
            <a:off x="905599" y="3602993"/>
            <a:ext cx="2667870" cy="2420493"/>
          </a:xfrm>
          <a:prstGeom prst="ellipse">
            <a:avLst/>
          </a:prstGeom>
          <a:blipFill dpi="0" rotWithShape="1">
            <a:blip r:embed="rId5"/>
            <a:srcRect/>
            <a:tile tx="-577850" ty="6350" sx="42000" sy="42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7835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CF6E-C7F6-EE6F-4298-B156695BBA6A}"/>
              </a:ext>
            </a:extLst>
          </p:cNvPr>
          <p:cNvSpPr txBox="1">
            <a:spLocks/>
          </p:cNvSpPr>
          <p:nvPr/>
        </p:nvSpPr>
        <p:spPr>
          <a:xfrm>
            <a:off x="944797" y="1983861"/>
            <a:ext cx="4573351" cy="234163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sz="5400" b="1" dirty="0">
                <a:latin typeface="+mj-lt"/>
                <a:cs typeface="+mj-cs"/>
              </a:rPr>
              <a:t>Statement of Commitment </a:t>
            </a:r>
          </a:p>
        </p:txBody>
      </p:sp>
      <p:sp>
        <p:nvSpPr>
          <p:cNvPr id="4" name="Flowchart: Data 3">
            <a:extLst>
              <a:ext uri="{FF2B5EF4-FFF2-40B4-BE49-F238E27FC236}">
                <a16:creationId xmlns:a16="http://schemas.microsoft.com/office/drawing/2014/main" id="{2C6E8CFD-74B8-BA53-0FE9-232F0102B319}"/>
              </a:ext>
            </a:extLst>
          </p:cNvPr>
          <p:cNvSpPr/>
          <p:nvPr/>
        </p:nvSpPr>
        <p:spPr>
          <a:xfrm>
            <a:off x="4984957" y="640163"/>
            <a:ext cx="7207043" cy="62178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48"/>
              <a:gd name="connsiteX1" fmla="*/ 2000 w 10000"/>
              <a:gd name="connsiteY1" fmla="*/ 0 h 10048"/>
              <a:gd name="connsiteX2" fmla="*/ 10000 w 10000"/>
              <a:gd name="connsiteY2" fmla="*/ 0 h 10048"/>
              <a:gd name="connsiteX3" fmla="*/ 9989 w 10000"/>
              <a:gd name="connsiteY3" fmla="*/ 10048 h 10048"/>
              <a:gd name="connsiteX4" fmla="*/ 0 w 10000"/>
              <a:gd name="connsiteY4" fmla="*/ 10000 h 10048"/>
              <a:gd name="connsiteX0" fmla="*/ 0 w 11364"/>
              <a:gd name="connsiteY0" fmla="*/ 10063 h 10063"/>
              <a:gd name="connsiteX1" fmla="*/ 3364 w 11364"/>
              <a:gd name="connsiteY1" fmla="*/ 0 h 10063"/>
              <a:gd name="connsiteX2" fmla="*/ 11364 w 11364"/>
              <a:gd name="connsiteY2" fmla="*/ 0 h 10063"/>
              <a:gd name="connsiteX3" fmla="*/ 11353 w 11364"/>
              <a:gd name="connsiteY3" fmla="*/ 10048 h 10063"/>
              <a:gd name="connsiteX4" fmla="*/ 0 w 11364"/>
              <a:gd name="connsiteY4" fmla="*/ 10063 h 10063"/>
              <a:gd name="connsiteX0" fmla="*/ 0 w 11478"/>
              <a:gd name="connsiteY0" fmla="*/ 10015 h 10048"/>
              <a:gd name="connsiteX1" fmla="*/ 3478 w 11478"/>
              <a:gd name="connsiteY1" fmla="*/ 0 h 10048"/>
              <a:gd name="connsiteX2" fmla="*/ 11478 w 11478"/>
              <a:gd name="connsiteY2" fmla="*/ 0 h 10048"/>
              <a:gd name="connsiteX3" fmla="*/ 11467 w 11478"/>
              <a:gd name="connsiteY3" fmla="*/ 10048 h 10048"/>
              <a:gd name="connsiteX4" fmla="*/ 0 w 11478"/>
              <a:gd name="connsiteY4" fmla="*/ 10015 h 1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8" h="10048">
                <a:moveTo>
                  <a:pt x="0" y="10015"/>
                </a:moveTo>
                <a:lnTo>
                  <a:pt x="3478" y="0"/>
                </a:lnTo>
                <a:lnTo>
                  <a:pt x="11478" y="0"/>
                </a:lnTo>
                <a:cubicBezTo>
                  <a:pt x="11474" y="3349"/>
                  <a:pt x="11471" y="6699"/>
                  <a:pt x="11467" y="10048"/>
                </a:cubicBezTo>
                <a:lnTo>
                  <a:pt x="0" y="10015"/>
                </a:lnTo>
                <a:close/>
              </a:path>
            </a:pathLst>
          </a:custGeom>
          <a:blipFill>
            <a:blip r:embed="rId2">
              <a:alphaModFix/>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199A1588-5EA6-2E07-CC3D-738E1C84CA29}"/>
              </a:ext>
            </a:extLst>
          </p:cNvPr>
          <p:cNvCxnSpPr>
            <a:cxnSpLocks/>
          </p:cNvCxnSpPr>
          <p:nvPr/>
        </p:nvCxnSpPr>
        <p:spPr>
          <a:xfrm>
            <a:off x="827582" y="4549016"/>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78019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86A2B59-B81F-70E4-E93A-3AA4CE358C2C}"/>
              </a:ext>
            </a:extLst>
          </p:cNvPr>
          <p:cNvSpPr/>
          <p:nvPr/>
        </p:nvSpPr>
        <p:spPr>
          <a:xfrm>
            <a:off x="350295" y="968815"/>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A399702-3E40-AC22-143D-EF9B8B772C6E}"/>
              </a:ext>
            </a:extLst>
          </p:cNvPr>
          <p:cNvSpPr txBox="1"/>
          <p:nvPr/>
        </p:nvSpPr>
        <p:spPr>
          <a:xfrm>
            <a:off x="1308455" y="1450424"/>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4" name="Graphic 3" descr="Receiver with solid fill">
            <a:extLst>
              <a:ext uri="{FF2B5EF4-FFF2-40B4-BE49-F238E27FC236}">
                <a16:creationId xmlns:a16="http://schemas.microsoft.com/office/drawing/2014/main" id="{BC871B59-EE7A-20F0-E958-630D3FD31D8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098" y="928176"/>
            <a:ext cx="908883" cy="908883"/>
          </a:xfrm>
          <a:prstGeom prst="rect">
            <a:avLst/>
          </a:prstGeom>
        </p:spPr>
      </p:pic>
      <p:sp>
        <p:nvSpPr>
          <p:cNvPr id="5" name="Arrow: Pentagon 4">
            <a:extLst>
              <a:ext uri="{FF2B5EF4-FFF2-40B4-BE49-F238E27FC236}">
                <a16:creationId xmlns:a16="http://schemas.microsoft.com/office/drawing/2014/main" id="{B03A42FE-4C85-3944-ADEF-B78E3D265F88}"/>
              </a:ext>
            </a:extLst>
          </p:cNvPr>
          <p:cNvSpPr/>
          <p:nvPr/>
        </p:nvSpPr>
        <p:spPr>
          <a:xfrm>
            <a:off x="0" y="2059155"/>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4031058-E7F3-87BD-5462-2D73FD647C59}"/>
              </a:ext>
            </a:extLst>
          </p:cNvPr>
          <p:cNvSpPr txBox="1"/>
          <p:nvPr/>
        </p:nvSpPr>
        <p:spPr>
          <a:xfrm>
            <a:off x="0" y="2051713"/>
            <a:ext cx="391212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7" name="Speech Bubble: Rectangle with Corners Rounded 6">
            <a:extLst>
              <a:ext uri="{FF2B5EF4-FFF2-40B4-BE49-F238E27FC236}">
                <a16:creationId xmlns:a16="http://schemas.microsoft.com/office/drawing/2014/main" id="{1C806C17-1B19-D645-BF35-9A909BC7EFC5}"/>
              </a:ext>
            </a:extLst>
          </p:cNvPr>
          <p:cNvSpPr/>
          <p:nvPr/>
        </p:nvSpPr>
        <p:spPr>
          <a:xfrm>
            <a:off x="5291483" y="1683327"/>
            <a:ext cx="5104460" cy="3300331"/>
          </a:xfrm>
          <a:prstGeom prst="wedgeRoundRectCallout">
            <a:avLst>
              <a:gd name="adj1" fmla="val -67224"/>
              <a:gd name="adj2" fmla="val 68737"/>
              <a:gd name="adj3" fmla="val 16667"/>
            </a:avLst>
          </a:prstGeom>
          <a:solidFill>
            <a:schemeClr val="bg1">
              <a:lumMod val="95000"/>
            </a:schemeClr>
          </a:solidFill>
          <a:ln>
            <a:solidFill>
              <a:srgbClr val="853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Brooke is a kinship carer for her niece, Ruby.  </a:t>
            </a:r>
          </a:p>
          <a:p>
            <a:pPr algn="ctr"/>
            <a:endParaRPr lang="en-AU" sz="1600" dirty="0">
              <a:solidFill>
                <a:schemeClr val="tx1"/>
              </a:solidFill>
            </a:endParaRPr>
          </a:p>
          <a:p>
            <a:pPr algn="ctr"/>
            <a:r>
              <a:rPr lang="en-AU" sz="1600" dirty="0">
                <a:solidFill>
                  <a:schemeClr val="tx1"/>
                </a:solidFill>
              </a:rPr>
              <a:t>Brooke takes Ruby to have contact with her father every second week.  At the last two visits Ruby’s Uncle has been there, Brooke noted that he had been drinking.  Brooke phoned Ruby’s Child Safety Officer to tell her about it. The following week Brooke takes Ruby to have contact with her father and Ruby’s Uncle is there again and he has been drinking.  Ruby tells Brooke she does not want to go to contact with her dad anymore if her Uncle is going to be there.</a:t>
            </a:r>
          </a:p>
        </p:txBody>
      </p:sp>
      <p:sp>
        <p:nvSpPr>
          <p:cNvPr id="8" name="TextBox 7">
            <a:extLst>
              <a:ext uri="{FF2B5EF4-FFF2-40B4-BE49-F238E27FC236}">
                <a16:creationId xmlns:a16="http://schemas.microsoft.com/office/drawing/2014/main" id="{4684BDA4-7BB7-82CC-D45A-EEAE458B59E8}"/>
              </a:ext>
            </a:extLst>
          </p:cNvPr>
          <p:cNvSpPr txBox="1"/>
          <p:nvPr/>
        </p:nvSpPr>
        <p:spPr>
          <a:xfrm>
            <a:off x="1093507" y="5944744"/>
            <a:ext cx="2173830" cy="369332"/>
          </a:xfrm>
          <a:prstGeom prst="rect">
            <a:avLst/>
          </a:prstGeom>
          <a:noFill/>
        </p:spPr>
        <p:txBody>
          <a:bodyPr wrap="square" rtlCol="0">
            <a:spAutoFit/>
          </a:bodyPr>
          <a:lstStyle/>
          <a:p>
            <a:r>
              <a:rPr lang="en-AU" dirty="0"/>
              <a:t>Brooke, Kinship Carer</a:t>
            </a:r>
          </a:p>
        </p:txBody>
      </p:sp>
      <p:sp>
        <p:nvSpPr>
          <p:cNvPr id="9" name="Text Box 32">
            <a:extLst>
              <a:ext uri="{FF2B5EF4-FFF2-40B4-BE49-F238E27FC236}">
                <a16:creationId xmlns:a16="http://schemas.microsoft.com/office/drawing/2014/main" id="{796D945F-BE3F-0A7C-855B-972B579A07E8}"/>
              </a:ext>
            </a:extLst>
          </p:cNvPr>
          <p:cNvSpPr txBox="1"/>
          <p:nvPr/>
        </p:nvSpPr>
        <p:spPr>
          <a:xfrm>
            <a:off x="528657" y="1127129"/>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11" name="Oval 10">
            <a:extLst>
              <a:ext uri="{FF2B5EF4-FFF2-40B4-BE49-F238E27FC236}">
                <a16:creationId xmlns:a16="http://schemas.microsoft.com/office/drawing/2014/main" id="{C334FCFD-4181-3752-20C1-20B77D32F17B}"/>
              </a:ext>
            </a:extLst>
          </p:cNvPr>
          <p:cNvSpPr/>
          <p:nvPr/>
        </p:nvSpPr>
        <p:spPr>
          <a:xfrm>
            <a:off x="1009981" y="3198074"/>
            <a:ext cx="2667870" cy="2420493"/>
          </a:xfrm>
          <a:prstGeom prst="ellipse">
            <a:avLst/>
          </a:prstGeom>
          <a:blipFill dpi="0" rotWithShape="1">
            <a:blip r:embed="rId4"/>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01260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51897-0B30-7493-F43F-2BB76B834DEE}"/>
              </a:ext>
            </a:extLst>
          </p:cNvPr>
          <p:cNvSpPr/>
          <p:nvPr/>
        </p:nvSpPr>
        <p:spPr>
          <a:xfrm>
            <a:off x="10389140" y="6030006"/>
            <a:ext cx="1688378" cy="740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3BE9B125-FFA0-E88A-BC2F-DD491CE1E7AE}"/>
              </a:ext>
            </a:extLst>
          </p:cNvPr>
          <p:cNvSpPr/>
          <p:nvPr/>
        </p:nvSpPr>
        <p:spPr>
          <a:xfrm>
            <a:off x="249197" y="770249"/>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35A20F-0493-F44F-1572-53BED8804A07}"/>
              </a:ext>
            </a:extLst>
          </p:cNvPr>
          <p:cNvSpPr txBox="1"/>
          <p:nvPr/>
        </p:nvSpPr>
        <p:spPr>
          <a:xfrm>
            <a:off x="1207357" y="1251858"/>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5" name="Graphic 4" descr="Receiver with solid fill">
            <a:extLst>
              <a:ext uri="{FF2B5EF4-FFF2-40B4-BE49-F238E27FC236}">
                <a16:creationId xmlns:a16="http://schemas.microsoft.com/office/drawing/2014/main" id="{AD370A6B-E88A-093D-222D-1662987D07C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729610"/>
            <a:ext cx="908883" cy="908883"/>
          </a:xfrm>
          <a:prstGeom prst="rect">
            <a:avLst/>
          </a:prstGeom>
        </p:spPr>
      </p:pic>
      <p:sp>
        <p:nvSpPr>
          <p:cNvPr id="6" name="Arrow: Pentagon 5">
            <a:extLst>
              <a:ext uri="{FF2B5EF4-FFF2-40B4-BE49-F238E27FC236}">
                <a16:creationId xmlns:a16="http://schemas.microsoft.com/office/drawing/2014/main" id="{D9B0BFAC-318C-51B3-4926-36D380973FE2}"/>
              </a:ext>
            </a:extLst>
          </p:cNvPr>
          <p:cNvSpPr/>
          <p:nvPr/>
        </p:nvSpPr>
        <p:spPr>
          <a:xfrm>
            <a:off x="0" y="1849129"/>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736C199-58CE-D2A2-4C9F-F787C7F61687}"/>
              </a:ext>
            </a:extLst>
          </p:cNvPr>
          <p:cNvSpPr txBox="1"/>
          <p:nvPr/>
        </p:nvSpPr>
        <p:spPr>
          <a:xfrm>
            <a:off x="0" y="1841687"/>
            <a:ext cx="3996965"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8" name="TextBox 7">
            <a:extLst>
              <a:ext uri="{FF2B5EF4-FFF2-40B4-BE49-F238E27FC236}">
                <a16:creationId xmlns:a16="http://schemas.microsoft.com/office/drawing/2014/main" id="{E721C8E8-BEF7-CEBC-DA85-AC673D31A804}"/>
              </a:ext>
            </a:extLst>
          </p:cNvPr>
          <p:cNvSpPr txBox="1"/>
          <p:nvPr/>
        </p:nvSpPr>
        <p:spPr>
          <a:xfrm>
            <a:off x="1197679" y="5884759"/>
            <a:ext cx="2173830" cy="369332"/>
          </a:xfrm>
          <a:prstGeom prst="rect">
            <a:avLst/>
          </a:prstGeom>
          <a:noFill/>
        </p:spPr>
        <p:txBody>
          <a:bodyPr wrap="square" rtlCol="0">
            <a:spAutoFit/>
          </a:bodyPr>
          <a:lstStyle/>
          <a:p>
            <a:r>
              <a:rPr lang="en-AU" dirty="0"/>
              <a:t>Brooke, Kinship Carer</a:t>
            </a:r>
          </a:p>
        </p:txBody>
      </p:sp>
      <p:sp>
        <p:nvSpPr>
          <p:cNvPr id="9" name="Text Box 32">
            <a:extLst>
              <a:ext uri="{FF2B5EF4-FFF2-40B4-BE49-F238E27FC236}">
                <a16:creationId xmlns:a16="http://schemas.microsoft.com/office/drawing/2014/main" id="{AC896AC1-317C-67D9-7B2B-159278AB4998}"/>
              </a:ext>
            </a:extLst>
          </p:cNvPr>
          <p:cNvSpPr txBox="1"/>
          <p:nvPr/>
        </p:nvSpPr>
        <p:spPr>
          <a:xfrm>
            <a:off x="427559" y="928563"/>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10" name="TextBox 9">
            <a:extLst>
              <a:ext uri="{FF2B5EF4-FFF2-40B4-BE49-F238E27FC236}">
                <a16:creationId xmlns:a16="http://schemas.microsoft.com/office/drawing/2014/main" id="{139A7B77-3F4F-E6BB-577A-2EB7EBF4B86C}"/>
              </a:ext>
            </a:extLst>
          </p:cNvPr>
          <p:cNvSpPr txBox="1"/>
          <p:nvPr/>
        </p:nvSpPr>
        <p:spPr>
          <a:xfrm>
            <a:off x="4818976" y="1357976"/>
            <a:ext cx="6945465" cy="464871"/>
          </a:xfrm>
          <a:prstGeom prst="rect">
            <a:avLst/>
          </a:prstGeom>
          <a:noFill/>
        </p:spPr>
        <p:txBody>
          <a:bodyPr wrap="square">
            <a:spAutoFit/>
          </a:bodyPr>
          <a:lstStyle/>
          <a:p>
            <a:pPr>
              <a:lnSpc>
                <a:spcPct val="150000"/>
              </a:lnSpc>
            </a:pPr>
            <a:r>
              <a:rPr lang="en-AU" dirty="0">
                <a:solidFill>
                  <a:schemeClr val="tx1"/>
                </a:solidFill>
              </a:rPr>
              <a:t>There are a number of ways Brooke might consider raising her concern</a:t>
            </a:r>
          </a:p>
        </p:txBody>
      </p:sp>
      <p:sp>
        <p:nvSpPr>
          <p:cNvPr id="11" name="TextBox 10">
            <a:extLst>
              <a:ext uri="{FF2B5EF4-FFF2-40B4-BE49-F238E27FC236}">
                <a16:creationId xmlns:a16="http://schemas.microsoft.com/office/drawing/2014/main" id="{6BBE1458-A493-A6B0-11B9-679B9D0B0731}"/>
              </a:ext>
            </a:extLst>
          </p:cNvPr>
          <p:cNvSpPr txBox="1"/>
          <p:nvPr/>
        </p:nvSpPr>
        <p:spPr>
          <a:xfrm>
            <a:off x="7214739" y="750663"/>
            <a:ext cx="2026875" cy="707886"/>
          </a:xfrm>
          <a:prstGeom prst="rect">
            <a:avLst/>
          </a:prstGeom>
          <a:noFill/>
        </p:spPr>
        <p:txBody>
          <a:bodyPr wrap="square">
            <a:spAutoFit/>
          </a:bodyPr>
          <a:lstStyle/>
          <a:p>
            <a:r>
              <a:rPr lang="en-AU" sz="4000" b="1" dirty="0">
                <a:solidFill>
                  <a:srgbClr val="593662"/>
                </a:solidFill>
                <a:latin typeface="Ink Free" panose="03080402000500000000" pitchFamily="66" charset="0"/>
              </a:rPr>
              <a:t>Where?</a:t>
            </a:r>
            <a:endParaRPr lang="en-AU" sz="4000" dirty="0">
              <a:solidFill>
                <a:srgbClr val="593662"/>
              </a:solidFill>
              <a:latin typeface="Ink Free" panose="03080402000500000000" pitchFamily="66" charset="0"/>
            </a:endParaRPr>
          </a:p>
        </p:txBody>
      </p:sp>
      <p:sp>
        <p:nvSpPr>
          <p:cNvPr id="12" name="Rectangle 11">
            <a:extLst>
              <a:ext uri="{FF2B5EF4-FFF2-40B4-BE49-F238E27FC236}">
                <a16:creationId xmlns:a16="http://schemas.microsoft.com/office/drawing/2014/main" id="{30170814-9F9B-6FD8-F484-71F0ECDE8BA4}"/>
              </a:ext>
            </a:extLst>
          </p:cNvPr>
          <p:cNvSpPr/>
          <p:nvPr/>
        </p:nvSpPr>
        <p:spPr>
          <a:xfrm>
            <a:off x="4983887" y="1917220"/>
            <a:ext cx="6488580" cy="429027"/>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the CSSC and ask to speak to a senior officer </a:t>
            </a:r>
          </a:p>
        </p:txBody>
      </p:sp>
      <p:sp>
        <p:nvSpPr>
          <p:cNvPr id="13" name="Rectangle 12">
            <a:extLst>
              <a:ext uri="{FF2B5EF4-FFF2-40B4-BE49-F238E27FC236}">
                <a16:creationId xmlns:a16="http://schemas.microsoft.com/office/drawing/2014/main" id="{11092AC0-B03A-E3DB-F72C-3F28209D66E0}"/>
              </a:ext>
            </a:extLst>
          </p:cNvPr>
          <p:cNvSpPr/>
          <p:nvPr/>
        </p:nvSpPr>
        <p:spPr>
          <a:xfrm>
            <a:off x="4983887" y="2451247"/>
            <a:ext cx="6488580" cy="610312"/>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the Regional Office and ask to raise a complaint with the complaints Senior Advisor </a:t>
            </a:r>
          </a:p>
        </p:txBody>
      </p:sp>
      <p:sp>
        <p:nvSpPr>
          <p:cNvPr id="14" name="Rectangle 13">
            <a:extLst>
              <a:ext uri="{FF2B5EF4-FFF2-40B4-BE49-F238E27FC236}">
                <a16:creationId xmlns:a16="http://schemas.microsoft.com/office/drawing/2014/main" id="{C17F5268-B01E-ADDE-3345-FB64A45B186A}"/>
              </a:ext>
            </a:extLst>
          </p:cNvPr>
          <p:cNvSpPr/>
          <p:nvPr/>
        </p:nvSpPr>
        <p:spPr>
          <a:xfrm>
            <a:off x="4983887" y="3166559"/>
            <a:ext cx="6488580" cy="610312"/>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email or complete the online web form for the Complaints Unit                </a:t>
            </a:r>
          </a:p>
        </p:txBody>
      </p:sp>
      <p:sp>
        <p:nvSpPr>
          <p:cNvPr id="15" name="Rectangle 14">
            <a:extLst>
              <a:ext uri="{FF2B5EF4-FFF2-40B4-BE49-F238E27FC236}">
                <a16:creationId xmlns:a16="http://schemas.microsoft.com/office/drawing/2014/main" id="{002DC13B-D20D-A7FA-EBB6-A69541D9B52F}"/>
              </a:ext>
            </a:extLst>
          </p:cNvPr>
          <p:cNvSpPr/>
          <p:nvPr/>
        </p:nvSpPr>
        <p:spPr>
          <a:xfrm>
            <a:off x="4983887" y="3881871"/>
            <a:ext cx="6488580" cy="463776"/>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Talk to Ruby’s Community Visitor</a:t>
            </a:r>
          </a:p>
        </p:txBody>
      </p:sp>
      <p:sp>
        <p:nvSpPr>
          <p:cNvPr id="16" name="Rectangle 15">
            <a:extLst>
              <a:ext uri="{FF2B5EF4-FFF2-40B4-BE49-F238E27FC236}">
                <a16:creationId xmlns:a16="http://schemas.microsoft.com/office/drawing/2014/main" id="{B5A9DB17-DCA4-BD47-5522-65FEB8E45521}"/>
              </a:ext>
            </a:extLst>
          </p:cNvPr>
          <p:cNvSpPr/>
          <p:nvPr/>
        </p:nvSpPr>
        <p:spPr>
          <a:xfrm>
            <a:off x="4983887" y="5019423"/>
            <a:ext cx="6488580" cy="463776"/>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Queensland Ombudsman</a:t>
            </a:r>
          </a:p>
        </p:txBody>
      </p:sp>
      <p:sp>
        <p:nvSpPr>
          <p:cNvPr id="17" name="Rectangle 16">
            <a:extLst>
              <a:ext uri="{FF2B5EF4-FFF2-40B4-BE49-F238E27FC236}">
                <a16:creationId xmlns:a16="http://schemas.microsoft.com/office/drawing/2014/main" id="{8AD60F9E-8CE2-0BAF-098A-7ED564E41D4E}"/>
              </a:ext>
            </a:extLst>
          </p:cNvPr>
          <p:cNvSpPr/>
          <p:nvPr/>
        </p:nvSpPr>
        <p:spPr>
          <a:xfrm>
            <a:off x="4983887" y="4450647"/>
            <a:ext cx="6488580" cy="463776"/>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Ministers Office</a:t>
            </a:r>
          </a:p>
        </p:txBody>
      </p:sp>
      <p:sp>
        <p:nvSpPr>
          <p:cNvPr id="18" name="Rectangle 17">
            <a:extLst>
              <a:ext uri="{FF2B5EF4-FFF2-40B4-BE49-F238E27FC236}">
                <a16:creationId xmlns:a16="http://schemas.microsoft.com/office/drawing/2014/main" id="{CE5AD395-78A6-9C5D-DA0C-41A6DF6D6CB9}"/>
              </a:ext>
            </a:extLst>
          </p:cNvPr>
          <p:cNvSpPr/>
          <p:nvPr/>
        </p:nvSpPr>
        <p:spPr>
          <a:xfrm>
            <a:off x="4983887" y="6156978"/>
            <a:ext cx="6488580" cy="457676"/>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solidFill>
              </a:rPr>
              <a:t>Queensland Human Rights Commission</a:t>
            </a:r>
          </a:p>
        </p:txBody>
      </p:sp>
      <p:sp>
        <p:nvSpPr>
          <p:cNvPr id="19" name="Rectangle 18">
            <a:extLst>
              <a:ext uri="{FF2B5EF4-FFF2-40B4-BE49-F238E27FC236}">
                <a16:creationId xmlns:a16="http://schemas.microsoft.com/office/drawing/2014/main" id="{0CF37721-8764-236D-4C23-36E9A1637549}"/>
              </a:ext>
            </a:extLst>
          </p:cNvPr>
          <p:cNvSpPr/>
          <p:nvPr/>
        </p:nvSpPr>
        <p:spPr>
          <a:xfrm>
            <a:off x="4983887" y="5588199"/>
            <a:ext cx="6488580" cy="463776"/>
          </a:xfrm>
          <a:prstGeom prst="rect">
            <a:avLst/>
          </a:prstGeom>
          <a:solidFill>
            <a:srgbClr val="CCAFD3">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lumMod val="95000"/>
                  </a:schemeClr>
                </a:solidFill>
              </a:rPr>
              <a:t>Queensland Civil and Administrative Tribunal (QCAT)</a:t>
            </a:r>
          </a:p>
        </p:txBody>
      </p:sp>
      <p:sp>
        <p:nvSpPr>
          <p:cNvPr id="21" name="Oval 20">
            <a:extLst>
              <a:ext uri="{FF2B5EF4-FFF2-40B4-BE49-F238E27FC236}">
                <a16:creationId xmlns:a16="http://schemas.microsoft.com/office/drawing/2014/main" id="{524288B3-D55C-19CE-13B1-7A1935CEBED5}"/>
              </a:ext>
            </a:extLst>
          </p:cNvPr>
          <p:cNvSpPr/>
          <p:nvPr/>
        </p:nvSpPr>
        <p:spPr>
          <a:xfrm>
            <a:off x="1046464" y="3240400"/>
            <a:ext cx="2667870" cy="2420493"/>
          </a:xfrm>
          <a:prstGeom prst="ellipse">
            <a:avLst/>
          </a:prstGeom>
          <a:blipFill dpi="0" rotWithShape="1">
            <a:blip r:embed="rId4"/>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08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9A637D7-08C4-990D-F602-4011D260E2FD}"/>
              </a:ext>
            </a:extLst>
          </p:cNvPr>
          <p:cNvSpPr/>
          <p:nvPr/>
        </p:nvSpPr>
        <p:spPr>
          <a:xfrm>
            <a:off x="6973659" y="4732140"/>
            <a:ext cx="3140633" cy="1942037"/>
          </a:xfrm>
          <a:prstGeom prst="cloud">
            <a:avLst/>
          </a:prstGeom>
          <a:solidFill>
            <a:srgbClr val="EEECE1">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3" name="Oval 2">
            <a:extLst>
              <a:ext uri="{FF2B5EF4-FFF2-40B4-BE49-F238E27FC236}">
                <a16:creationId xmlns:a16="http://schemas.microsoft.com/office/drawing/2014/main" id="{3E899260-FA2B-52F0-F01E-1738624ECEE4}"/>
              </a:ext>
            </a:extLst>
          </p:cNvPr>
          <p:cNvSpPr/>
          <p:nvPr/>
        </p:nvSpPr>
        <p:spPr>
          <a:xfrm>
            <a:off x="6438820" y="4624564"/>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BE9B1E2-0D29-A68C-0EFF-701BCCCED01B}"/>
              </a:ext>
            </a:extLst>
          </p:cNvPr>
          <p:cNvSpPr/>
          <p:nvPr/>
        </p:nvSpPr>
        <p:spPr>
          <a:xfrm>
            <a:off x="337820" y="825564"/>
            <a:ext cx="1010916" cy="860802"/>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98E23A1-3746-8792-6A11-16C4C32E9672}"/>
              </a:ext>
            </a:extLst>
          </p:cNvPr>
          <p:cNvSpPr txBox="1"/>
          <p:nvPr/>
        </p:nvSpPr>
        <p:spPr>
          <a:xfrm>
            <a:off x="1295980" y="1307173"/>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pic>
        <p:nvPicPr>
          <p:cNvPr id="6" name="Graphic 5" descr="Receiver with solid fill">
            <a:extLst>
              <a:ext uri="{FF2B5EF4-FFF2-40B4-BE49-F238E27FC236}">
                <a16:creationId xmlns:a16="http://schemas.microsoft.com/office/drawing/2014/main" id="{28E1630E-A36E-7598-E236-CB2BCED8224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623" y="784925"/>
            <a:ext cx="908883" cy="908883"/>
          </a:xfrm>
          <a:prstGeom prst="rect">
            <a:avLst/>
          </a:prstGeom>
        </p:spPr>
      </p:pic>
      <p:sp>
        <p:nvSpPr>
          <p:cNvPr id="7" name="Arrow: Pentagon 6">
            <a:extLst>
              <a:ext uri="{FF2B5EF4-FFF2-40B4-BE49-F238E27FC236}">
                <a16:creationId xmlns:a16="http://schemas.microsoft.com/office/drawing/2014/main" id="{6C41CEB5-6E62-8697-9233-64CAC35F2492}"/>
              </a:ext>
            </a:extLst>
          </p:cNvPr>
          <p:cNvSpPr/>
          <p:nvPr/>
        </p:nvSpPr>
        <p:spPr>
          <a:xfrm>
            <a:off x="0" y="1850432"/>
            <a:ext cx="4360844" cy="390525"/>
          </a:xfrm>
          <a:prstGeom prst="homePlate">
            <a:avLst/>
          </a:prstGeom>
          <a:solidFill>
            <a:srgbClr val="A97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E47EB5C7-BD94-8282-1699-6B866976A6C6}"/>
              </a:ext>
            </a:extLst>
          </p:cNvPr>
          <p:cNvSpPr txBox="1"/>
          <p:nvPr/>
        </p:nvSpPr>
        <p:spPr>
          <a:xfrm>
            <a:off x="0" y="1842990"/>
            <a:ext cx="3874416"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9" name="Oval 8">
            <a:extLst>
              <a:ext uri="{FF2B5EF4-FFF2-40B4-BE49-F238E27FC236}">
                <a16:creationId xmlns:a16="http://schemas.microsoft.com/office/drawing/2014/main" id="{A43F526A-0EE6-C304-09FA-0EC25B868B67}"/>
              </a:ext>
            </a:extLst>
          </p:cNvPr>
          <p:cNvSpPr/>
          <p:nvPr/>
        </p:nvSpPr>
        <p:spPr>
          <a:xfrm>
            <a:off x="8498963" y="988713"/>
            <a:ext cx="2667870" cy="2420493"/>
          </a:xfrm>
          <a:prstGeom prst="ellipse">
            <a:avLst/>
          </a:prstGeom>
          <a:blipFill dpi="0" rotWithShape="1">
            <a:blip r:embed="rId4" cstate="email">
              <a:extLst>
                <a:ext uri="{28A0092B-C50C-407E-A947-70E740481C1C}">
                  <a14:useLocalDpi xmlns:a14="http://schemas.microsoft.com/office/drawing/2010/main"/>
                </a:ext>
              </a:extLst>
            </a:blip>
            <a:srcRect/>
            <a:tile tx="-304800" ty="-31750" sx="90000" sy="90000" flip="none" algn="tl"/>
          </a:blipFill>
          <a:ln w="19050">
            <a:solidFill>
              <a:srgbClr val="853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Speech Bubble: Rectangle with Corners Rounded 9">
            <a:extLst>
              <a:ext uri="{FF2B5EF4-FFF2-40B4-BE49-F238E27FC236}">
                <a16:creationId xmlns:a16="http://schemas.microsoft.com/office/drawing/2014/main" id="{422C2048-6EEB-56C8-8D9A-684F9B17EFE2}"/>
              </a:ext>
            </a:extLst>
          </p:cNvPr>
          <p:cNvSpPr/>
          <p:nvPr/>
        </p:nvSpPr>
        <p:spPr>
          <a:xfrm>
            <a:off x="4154532" y="2027656"/>
            <a:ext cx="3981932" cy="1806588"/>
          </a:xfrm>
          <a:prstGeom prst="wedgeRoundRectCallout">
            <a:avLst>
              <a:gd name="adj1" fmla="val 56629"/>
              <a:gd name="adj2" fmla="val -37774"/>
              <a:gd name="adj3" fmla="val 16667"/>
            </a:avLst>
          </a:prstGeom>
          <a:solidFill>
            <a:schemeClr val="bg1">
              <a:lumMod val="95000"/>
            </a:schemeClr>
          </a:solidFill>
          <a:ln>
            <a:solidFill>
              <a:srgbClr val="853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The advisor records Brooke’s concerns, checks the departments record keeping systems and makes the decision to progress Brooke’s concerns as a FAAR, to try and get the issue resolved as quickly as possible.</a:t>
            </a:r>
          </a:p>
        </p:txBody>
      </p:sp>
      <p:sp>
        <p:nvSpPr>
          <p:cNvPr id="11" name="TextBox 10">
            <a:extLst>
              <a:ext uri="{FF2B5EF4-FFF2-40B4-BE49-F238E27FC236}">
                <a16:creationId xmlns:a16="http://schemas.microsoft.com/office/drawing/2014/main" id="{C8790E17-0F19-EA01-E7C8-E280580AA476}"/>
              </a:ext>
            </a:extLst>
          </p:cNvPr>
          <p:cNvSpPr txBox="1"/>
          <p:nvPr/>
        </p:nvSpPr>
        <p:spPr>
          <a:xfrm>
            <a:off x="6677340" y="5536563"/>
            <a:ext cx="3648663" cy="892552"/>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Brooke’s concerns are referred to the Senior Team Leader as a FAAR.  </a:t>
            </a:r>
          </a:p>
          <a:p>
            <a:pPr algn="ctr"/>
            <a:endParaRPr lang="en-AU" sz="400" dirty="0">
              <a:solidFill>
                <a:schemeClr val="tx1">
                  <a:lumMod val="75000"/>
                  <a:lumOff val="25000"/>
                </a:schemeClr>
              </a:solidFill>
              <a:latin typeface="Avenir Next LT Pro" panose="020B0504020202020204" pitchFamily="34" charset="0"/>
              <a:cs typeface="Times New Roman" panose="02020603050405020304" pitchFamily="18" charset="0"/>
            </a:endParaRPr>
          </a:p>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Brooke receives an email telling her that she can expect an response within 5 days.</a:t>
            </a:r>
          </a:p>
        </p:txBody>
      </p:sp>
      <p:pic>
        <p:nvPicPr>
          <p:cNvPr id="12" name="Graphic 11" descr="Email outline">
            <a:extLst>
              <a:ext uri="{FF2B5EF4-FFF2-40B4-BE49-F238E27FC236}">
                <a16:creationId xmlns:a16="http://schemas.microsoft.com/office/drawing/2014/main" id="{5071752B-3D07-4540-4789-796A9451E8C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46057">
            <a:off x="6246939" y="4562723"/>
            <a:ext cx="860802" cy="860802"/>
          </a:xfrm>
          <a:prstGeom prst="rect">
            <a:avLst/>
          </a:prstGeom>
        </p:spPr>
      </p:pic>
      <p:sp>
        <p:nvSpPr>
          <p:cNvPr id="13" name="Text Box 32">
            <a:extLst>
              <a:ext uri="{FF2B5EF4-FFF2-40B4-BE49-F238E27FC236}">
                <a16:creationId xmlns:a16="http://schemas.microsoft.com/office/drawing/2014/main" id="{27F7A713-63BB-1DE7-2C23-B57E35C8942A}"/>
              </a:ext>
            </a:extLst>
          </p:cNvPr>
          <p:cNvSpPr txBox="1"/>
          <p:nvPr/>
        </p:nvSpPr>
        <p:spPr>
          <a:xfrm>
            <a:off x="6801715" y="4848246"/>
            <a:ext cx="3814577" cy="289757"/>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a:t>
            </a:r>
          </a:p>
        </p:txBody>
      </p:sp>
      <p:sp>
        <p:nvSpPr>
          <p:cNvPr id="14" name="TextBox 13">
            <a:extLst>
              <a:ext uri="{FF2B5EF4-FFF2-40B4-BE49-F238E27FC236}">
                <a16:creationId xmlns:a16="http://schemas.microsoft.com/office/drawing/2014/main" id="{F01684B0-16A6-E165-D83C-F439CF693217}"/>
              </a:ext>
            </a:extLst>
          </p:cNvPr>
          <p:cNvSpPr txBox="1"/>
          <p:nvPr/>
        </p:nvSpPr>
        <p:spPr>
          <a:xfrm>
            <a:off x="7327638" y="5138308"/>
            <a:ext cx="3140632" cy="338554"/>
          </a:xfrm>
          <a:prstGeom prst="rect">
            <a:avLst/>
          </a:prstGeom>
          <a:noFill/>
        </p:spPr>
        <p:txBody>
          <a:bodyPr wrap="square" rtlCol="0">
            <a:spAutoFit/>
          </a:bodyPr>
          <a:lstStyle/>
          <a:p>
            <a:r>
              <a:rPr lang="en-AU" sz="1600" dirty="0">
                <a:solidFill>
                  <a:srgbClr val="A979B6"/>
                </a:solidFill>
                <a:latin typeface="Avenir Next LT Pro" panose="020B0504020202020204" pitchFamily="34" charset="0"/>
                <a:cs typeface="Times New Roman" panose="02020603050405020304" pitchFamily="18" charset="0"/>
              </a:rPr>
              <a:t>Local Early Resolution</a:t>
            </a:r>
          </a:p>
        </p:txBody>
      </p:sp>
      <p:sp>
        <p:nvSpPr>
          <p:cNvPr id="15" name="Arc 14">
            <a:extLst>
              <a:ext uri="{FF2B5EF4-FFF2-40B4-BE49-F238E27FC236}">
                <a16:creationId xmlns:a16="http://schemas.microsoft.com/office/drawing/2014/main" id="{06D6990A-F43D-8EAF-6343-4D55B664628D}"/>
              </a:ext>
            </a:extLst>
          </p:cNvPr>
          <p:cNvSpPr/>
          <p:nvPr/>
        </p:nvSpPr>
        <p:spPr>
          <a:xfrm rot="11651173">
            <a:off x="5038222" y="3550024"/>
            <a:ext cx="1930160" cy="1195477"/>
          </a:xfrm>
          <a:prstGeom prst="arc">
            <a:avLst>
              <a:gd name="adj1" fmla="val 13837447"/>
              <a:gd name="adj2" fmla="val 21427008"/>
            </a:avLst>
          </a:prstGeom>
          <a:ln w="952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16" name="Group 15">
            <a:extLst>
              <a:ext uri="{FF2B5EF4-FFF2-40B4-BE49-F238E27FC236}">
                <a16:creationId xmlns:a16="http://schemas.microsoft.com/office/drawing/2014/main" id="{B5B801F5-6DA4-99F6-7F4E-C45F64C1DFC1}"/>
              </a:ext>
            </a:extLst>
          </p:cNvPr>
          <p:cNvGrpSpPr/>
          <p:nvPr/>
        </p:nvGrpSpPr>
        <p:grpSpPr>
          <a:xfrm>
            <a:off x="729465" y="2865591"/>
            <a:ext cx="961241" cy="813515"/>
            <a:chOff x="2853015" y="2632835"/>
            <a:chExt cx="961241" cy="813515"/>
          </a:xfrm>
        </p:grpSpPr>
        <p:sp>
          <p:nvSpPr>
            <p:cNvPr id="17" name="Oval 16">
              <a:extLst>
                <a:ext uri="{FF2B5EF4-FFF2-40B4-BE49-F238E27FC236}">
                  <a16:creationId xmlns:a16="http://schemas.microsoft.com/office/drawing/2014/main" id="{543559A8-8AD3-C2B1-62F6-3009F0F0762A}"/>
                </a:ext>
              </a:extLst>
            </p:cNvPr>
            <p:cNvSpPr/>
            <p:nvPr/>
          </p:nvSpPr>
          <p:spPr>
            <a:xfrm>
              <a:off x="2966488" y="2689429"/>
              <a:ext cx="847768" cy="756921"/>
            </a:xfrm>
            <a:prstGeom prst="ellipse">
              <a:avLst/>
            </a:prstGeom>
            <a:solidFill>
              <a:srgbClr val="CCAFD3"/>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8" name="Graphic 17" descr="Receiver with solid fill">
              <a:extLst>
                <a:ext uri="{FF2B5EF4-FFF2-40B4-BE49-F238E27FC236}">
                  <a16:creationId xmlns:a16="http://schemas.microsoft.com/office/drawing/2014/main" id="{D9123EB4-A0CA-2137-FA9C-61514494675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53015" y="2632835"/>
              <a:ext cx="756922" cy="756922"/>
            </a:xfrm>
            <a:prstGeom prst="rect">
              <a:avLst/>
            </a:prstGeom>
          </p:spPr>
        </p:pic>
      </p:grpSp>
      <p:sp>
        <p:nvSpPr>
          <p:cNvPr id="19" name="Text Box 32">
            <a:extLst>
              <a:ext uri="{FF2B5EF4-FFF2-40B4-BE49-F238E27FC236}">
                <a16:creationId xmlns:a16="http://schemas.microsoft.com/office/drawing/2014/main" id="{C453AF7C-C36F-2E20-6C29-3AD25DC91A1B}"/>
              </a:ext>
            </a:extLst>
          </p:cNvPr>
          <p:cNvSpPr txBox="1"/>
          <p:nvPr/>
        </p:nvSpPr>
        <p:spPr>
          <a:xfrm>
            <a:off x="842938" y="3013879"/>
            <a:ext cx="2847392" cy="691811"/>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Brooke decides to phone the Complaints Unit</a:t>
            </a:r>
          </a:p>
        </p:txBody>
      </p:sp>
      <p:sp>
        <p:nvSpPr>
          <p:cNvPr id="20" name="Text Box 32">
            <a:extLst>
              <a:ext uri="{FF2B5EF4-FFF2-40B4-BE49-F238E27FC236}">
                <a16:creationId xmlns:a16="http://schemas.microsoft.com/office/drawing/2014/main" id="{6A600898-A15B-C32C-06BC-DD5D2B3972B4}"/>
              </a:ext>
            </a:extLst>
          </p:cNvPr>
          <p:cNvSpPr txBox="1"/>
          <p:nvPr/>
        </p:nvSpPr>
        <p:spPr>
          <a:xfrm>
            <a:off x="516182" y="983878"/>
            <a:ext cx="4246198" cy="554039"/>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b="1" kern="0" dirty="0">
                <a:solidFill>
                  <a:srgbClr val="593662"/>
                </a:solidFill>
                <a:latin typeface="Avenir Next LT Pro" panose="020B0504020202020204" pitchFamily="34" charset="0"/>
                <a:ea typeface="Calibri" panose="020F0502020204030204" pitchFamily="34" charset="0"/>
                <a:cs typeface="Times New Roman" panose="02020603050405020304" pitchFamily="18" charset="0"/>
              </a:rPr>
              <a:t>First Attempt at Resolution (FAAR)</a:t>
            </a:r>
          </a:p>
        </p:txBody>
      </p:sp>
      <p:sp>
        <p:nvSpPr>
          <p:cNvPr id="22" name="Oval 21">
            <a:extLst>
              <a:ext uri="{FF2B5EF4-FFF2-40B4-BE49-F238E27FC236}">
                <a16:creationId xmlns:a16="http://schemas.microsoft.com/office/drawing/2014/main" id="{57AAAE59-1615-C8BC-8EED-CDE89AD760CC}"/>
              </a:ext>
            </a:extLst>
          </p:cNvPr>
          <p:cNvSpPr/>
          <p:nvPr/>
        </p:nvSpPr>
        <p:spPr>
          <a:xfrm>
            <a:off x="921255" y="3731218"/>
            <a:ext cx="2667870" cy="2420493"/>
          </a:xfrm>
          <a:prstGeom prst="ellipse">
            <a:avLst/>
          </a:prstGeom>
          <a:blipFill dpi="0" rotWithShape="1">
            <a:blip r:embed="rId9"/>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32425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150E0805-90BF-5506-64F6-61BD9B445EF3}"/>
              </a:ext>
            </a:extLst>
          </p:cNvPr>
          <p:cNvSpPr/>
          <p:nvPr/>
        </p:nvSpPr>
        <p:spPr>
          <a:xfrm>
            <a:off x="4612753" y="1438675"/>
            <a:ext cx="6883922" cy="4228699"/>
          </a:xfrm>
          <a:prstGeom prst="wedgeRoundRectCallout">
            <a:avLst>
              <a:gd name="adj1" fmla="val -63903"/>
              <a:gd name="adj2" fmla="val 36413"/>
              <a:gd name="adj3" fmla="val 16667"/>
            </a:avLst>
          </a:prstGeom>
          <a:solidFill>
            <a:schemeClr val="bg1">
              <a:lumMod val="95000"/>
            </a:schemeClr>
          </a:solidFill>
          <a:ln>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Brooke did not hear back from the CSSC about her concerns.  </a:t>
            </a:r>
          </a:p>
          <a:p>
            <a:pPr algn="ctr"/>
            <a:endParaRPr lang="en-AU" sz="1600" dirty="0">
              <a:solidFill>
                <a:schemeClr val="tx1"/>
              </a:solidFill>
            </a:endParaRPr>
          </a:p>
          <a:p>
            <a:pPr algn="ctr"/>
            <a:r>
              <a:rPr lang="en-AU" sz="1600" dirty="0">
                <a:solidFill>
                  <a:schemeClr val="tx1"/>
                </a:solidFill>
              </a:rPr>
              <a:t>Ruby has told Brooke that she doesn’t want to go to her fathers house if her Uncle is there.  When Brooke arrives for contact her Uncle is there, Brooke returns home and decides not to take Ruby to contact.</a:t>
            </a:r>
          </a:p>
          <a:p>
            <a:pPr algn="ctr"/>
            <a:endParaRPr lang="en-AU" sz="1600" dirty="0">
              <a:solidFill>
                <a:schemeClr val="tx1"/>
              </a:solidFill>
            </a:endParaRPr>
          </a:p>
          <a:p>
            <a:pPr algn="ctr"/>
            <a:r>
              <a:rPr lang="en-AU" sz="1600" dirty="0">
                <a:solidFill>
                  <a:schemeClr val="tx1"/>
                </a:solidFill>
              </a:rPr>
              <a:t>1 month later, a CSO visits Brooke at her home and advises her that they are conducting a Standards of Care (SOC) review because she is not taking Ruby to contact with her father.</a:t>
            </a:r>
          </a:p>
          <a:p>
            <a:pPr algn="ctr"/>
            <a:endParaRPr lang="en-AU" sz="1600" dirty="0">
              <a:solidFill>
                <a:schemeClr val="tx1"/>
              </a:solidFill>
            </a:endParaRPr>
          </a:p>
          <a:p>
            <a:pPr algn="ctr"/>
            <a:r>
              <a:rPr lang="en-AU" sz="1600" dirty="0">
                <a:solidFill>
                  <a:schemeClr val="tx1"/>
                </a:solidFill>
              </a:rPr>
              <a:t>Brooke tells the CSO that she raised a complaint about the Uncle being at the house and no one got back to her.  Brooke tells the CSO that Ruby does not want to go to contact while her Uncle is there.  The CSO advises Brooke that she will look into it.</a:t>
            </a:r>
          </a:p>
          <a:p>
            <a:pPr algn="ctr"/>
            <a:endParaRPr lang="en-AU" sz="1600" dirty="0">
              <a:solidFill>
                <a:schemeClr val="tx1"/>
              </a:solidFill>
            </a:endParaRPr>
          </a:p>
          <a:p>
            <a:pPr algn="ctr"/>
            <a:r>
              <a:rPr lang="en-AU" sz="1600" dirty="0">
                <a:solidFill>
                  <a:schemeClr val="tx1"/>
                </a:solidFill>
              </a:rPr>
              <a:t>Brooke disagrees with the SOC and still does not want to take Ruby to contact if her Uncle is there.</a:t>
            </a:r>
          </a:p>
        </p:txBody>
      </p:sp>
      <p:sp>
        <p:nvSpPr>
          <p:cNvPr id="3" name="Arrow: Pentagon 2">
            <a:extLst>
              <a:ext uri="{FF2B5EF4-FFF2-40B4-BE49-F238E27FC236}">
                <a16:creationId xmlns:a16="http://schemas.microsoft.com/office/drawing/2014/main" id="{A9FA29F0-0674-F913-C789-37D203E166AF}"/>
              </a:ext>
            </a:extLst>
          </p:cNvPr>
          <p:cNvSpPr/>
          <p:nvPr/>
        </p:nvSpPr>
        <p:spPr>
          <a:xfrm>
            <a:off x="-1" y="2168663"/>
            <a:ext cx="4360844" cy="390525"/>
          </a:xfrm>
          <a:prstGeom prst="homePlate">
            <a:avLst/>
          </a:prstGeom>
          <a:solidFill>
            <a:srgbClr val="377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4081069-19FB-71E5-1C7D-17C63E89CE00}"/>
              </a:ext>
            </a:extLst>
          </p:cNvPr>
          <p:cNvSpPr txBox="1"/>
          <p:nvPr/>
        </p:nvSpPr>
        <p:spPr>
          <a:xfrm>
            <a:off x="-1" y="2161221"/>
            <a:ext cx="4076700" cy="369332"/>
          </a:xfrm>
          <a:prstGeom prst="rect">
            <a:avLst/>
          </a:prstGeom>
          <a:noFill/>
        </p:spPr>
        <p:txBody>
          <a:bodyPr wrap="square" rtlCol="0">
            <a:spAutoFit/>
          </a:bodyPr>
          <a:lstStyle/>
          <a:p>
            <a:r>
              <a:rPr lang="en-AU" b="1" dirty="0">
                <a:solidFill>
                  <a:schemeClr val="bg1"/>
                </a:solidFill>
              </a:rPr>
              <a:t>Complaint| Scenarios</a:t>
            </a:r>
          </a:p>
        </p:txBody>
      </p:sp>
      <p:sp>
        <p:nvSpPr>
          <p:cNvPr id="5" name="Oval 4">
            <a:extLst>
              <a:ext uri="{FF2B5EF4-FFF2-40B4-BE49-F238E27FC236}">
                <a16:creationId xmlns:a16="http://schemas.microsoft.com/office/drawing/2014/main" id="{33DFF386-2508-D0D7-F683-576745EF5961}"/>
              </a:ext>
            </a:extLst>
          </p:cNvPr>
          <p:cNvSpPr/>
          <p:nvPr/>
        </p:nvSpPr>
        <p:spPr>
          <a:xfrm>
            <a:off x="358427" y="1115455"/>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6" name="Text Box 32">
            <a:extLst>
              <a:ext uri="{FF2B5EF4-FFF2-40B4-BE49-F238E27FC236}">
                <a16:creationId xmlns:a16="http://schemas.microsoft.com/office/drawing/2014/main" id="{C01A287F-3213-DDF0-BB77-B022EA0FB807}"/>
              </a:ext>
            </a:extLst>
          </p:cNvPr>
          <p:cNvSpPr txBox="1"/>
          <p:nvPr/>
        </p:nvSpPr>
        <p:spPr>
          <a:xfrm>
            <a:off x="987975" y="1262882"/>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377C77"/>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7" name="TextBox 6">
            <a:extLst>
              <a:ext uri="{FF2B5EF4-FFF2-40B4-BE49-F238E27FC236}">
                <a16:creationId xmlns:a16="http://schemas.microsoft.com/office/drawing/2014/main" id="{329AC654-4F28-5AA6-EFB9-D0AF6262EBC3}"/>
              </a:ext>
            </a:extLst>
          </p:cNvPr>
          <p:cNvSpPr txBox="1"/>
          <p:nvPr/>
        </p:nvSpPr>
        <p:spPr>
          <a:xfrm>
            <a:off x="987975" y="1594439"/>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8" name="Graphic 7" descr="Open envelope outline">
            <a:extLst>
              <a:ext uri="{FF2B5EF4-FFF2-40B4-BE49-F238E27FC236}">
                <a16:creationId xmlns:a16="http://schemas.microsoft.com/office/drawing/2014/main" id="{9E3E6836-977A-5177-BEDE-E0FF07D8EDD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97068" y="1063393"/>
            <a:ext cx="767228" cy="767228"/>
          </a:xfrm>
          <a:prstGeom prst="rect">
            <a:avLst/>
          </a:prstGeom>
        </p:spPr>
      </p:pic>
      <p:sp>
        <p:nvSpPr>
          <p:cNvPr id="10" name="Oval 9">
            <a:extLst>
              <a:ext uri="{FF2B5EF4-FFF2-40B4-BE49-F238E27FC236}">
                <a16:creationId xmlns:a16="http://schemas.microsoft.com/office/drawing/2014/main" id="{BC60E73F-FD43-7E33-6B56-5C654B8CF157}"/>
              </a:ext>
            </a:extLst>
          </p:cNvPr>
          <p:cNvSpPr/>
          <p:nvPr/>
        </p:nvSpPr>
        <p:spPr>
          <a:xfrm>
            <a:off x="635322" y="3755031"/>
            <a:ext cx="2667870" cy="2420493"/>
          </a:xfrm>
          <a:prstGeom prst="ellipse">
            <a:avLst/>
          </a:prstGeom>
          <a:blipFill dpi="0" rotWithShape="1">
            <a:blip r:embed="rId4"/>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01273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48216D-C2C6-F31B-8C02-6CBDFB6F373D}"/>
              </a:ext>
            </a:extLst>
          </p:cNvPr>
          <p:cNvSpPr/>
          <p:nvPr/>
        </p:nvSpPr>
        <p:spPr>
          <a:xfrm>
            <a:off x="9912485" y="5918708"/>
            <a:ext cx="2013626" cy="9392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Arrow: Pentagon 2">
            <a:extLst>
              <a:ext uri="{FF2B5EF4-FFF2-40B4-BE49-F238E27FC236}">
                <a16:creationId xmlns:a16="http://schemas.microsoft.com/office/drawing/2014/main" id="{D00DD4B3-621E-F276-8914-397DD61FFC98}"/>
              </a:ext>
            </a:extLst>
          </p:cNvPr>
          <p:cNvSpPr/>
          <p:nvPr/>
        </p:nvSpPr>
        <p:spPr>
          <a:xfrm>
            <a:off x="-1" y="1930448"/>
            <a:ext cx="4360844" cy="390525"/>
          </a:xfrm>
          <a:prstGeom prst="homePlate">
            <a:avLst/>
          </a:prstGeom>
          <a:solidFill>
            <a:srgbClr val="377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6D38BFC4-F10D-96AB-4D85-36BB851D8F60}"/>
              </a:ext>
            </a:extLst>
          </p:cNvPr>
          <p:cNvSpPr txBox="1"/>
          <p:nvPr/>
        </p:nvSpPr>
        <p:spPr>
          <a:xfrm>
            <a:off x="-1" y="1923006"/>
            <a:ext cx="4076700" cy="369332"/>
          </a:xfrm>
          <a:prstGeom prst="rect">
            <a:avLst/>
          </a:prstGeom>
          <a:noFill/>
        </p:spPr>
        <p:txBody>
          <a:bodyPr wrap="square" rtlCol="0">
            <a:spAutoFit/>
          </a:bodyPr>
          <a:lstStyle/>
          <a:p>
            <a:r>
              <a:rPr lang="en-AU" b="1" dirty="0">
                <a:solidFill>
                  <a:schemeClr val="bg1"/>
                </a:solidFill>
              </a:rPr>
              <a:t>Complaint| Scenarios</a:t>
            </a:r>
          </a:p>
        </p:txBody>
      </p:sp>
      <p:sp>
        <p:nvSpPr>
          <p:cNvPr id="5" name="Oval 4">
            <a:extLst>
              <a:ext uri="{FF2B5EF4-FFF2-40B4-BE49-F238E27FC236}">
                <a16:creationId xmlns:a16="http://schemas.microsoft.com/office/drawing/2014/main" id="{79F7D3BE-6CF7-13E3-C178-7BA703B8D48E}"/>
              </a:ext>
            </a:extLst>
          </p:cNvPr>
          <p:cNvSpPr/>
          <p:nvPr/>
        </p:nvSpPr>
        <p:spPr>
          <a:xfrm>
            <a:off x="358019" y="897104"/>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6" name="Text Box 32">
            <a:extLst>
              <a:ext uri="{FF2B5EF4-FFF2-40B4-BE49-F238E27FC236}">
                <a16:creationId xmlns:a16="http://schemas.microsoft.com/office/drawing/2014/main" id="{4B655342-DB17-BD57-634D-D60D42DC7D8E}"/>
              </a:ext>
            </a:extLst>
          </p:cNvPr>
          <p:cNvSpPr txBox="1"/>
          <p:nvPr/>
        </p:nvSpPr>
        <p:spPr>
          <a:xfrm>
            <a:off x="987567" y="1044531"/>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2D6561"/>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7" name="TextBox 6">
            <a:extLst>
              <a:ext uri="{FF2B5EF4-FFF2-40B4-BE49-F238E27FC236}">
                <a16:creationId xmlns:a16="http://schemas.microsoft.com/office/drawing/2014/main" id="{7CB9153D-0500-60D4-06D5-59A221150F66}"/>
              </a:ext>
            </a:extLst>
          </p:cNvPr>
          <p:cNvSpPr txBox="1"/>
          <p:nvPr/>
        </p:nvSpPr>
        <p:spPr>
          <a:xfrm>
            <a:off x="987567" y="1376088"/>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8" name="Graphic 7" descr="Open envelope outline">
            <a:extLst>
              <a:ext uri="{FF2B5EF4-FFF2-40B4-BE49-F238E27FC236}">
                <a16:creationId xmlns:a16="http://schemas.microsoft.com/office/drawing/2014/main" id="{41C3D148-9B40-5CB9-6734-58ABA355CCF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96660" y="845042"/>
            <a:ext cx="767228" cy="767228"/>
          </a:xfrm>
          <a:prstGeom prst="rect">
            <a:avLst/>
          </a:prstGeom>
        </p:spPr>
      </p:pic>
      <p:sp>
        <p:nvSpPr>
          <p:cNvPr id="9" name="TextBox 8">
            <a:extLst>
              <a:ext uri="{FF2B5EF4-FFF2-40B4-BE49-F238E27FC236}">
                <a16:creationId xmlns:a16="http://schemas.microsoft.com/office/drawing/2014/main" id="{2A84F502-E824-0AF7-3F64-333A228600AB}"/>
              </a:ext>
            </a:extLst>
          </p:cNvPr>
          <p:cNvSpPr txBox="1"/>
          <p:nvPr/>
        </p:nvSpPr>
        <p:spPr>
          <a:xfrm>
            <a:off x="4821252" y="1324322"/>
            <a:ext cx="7012729" cy="464871"/>
          </a:xfrm>
          <a:prstGeom prst="rect">
            <a:avLst/>
          </a:prstGeom>
          <a:noFill/>
        </p:spPr>
        <p:txBody>
          <a:bodyPr wrap="square">
            <a:spAutoFit/>
          </a:bodyPr>
          <a:lstStyle/>
          <a:p>
            <a:pPr>
              <a:lnSpc>
                <a:spcPct val="150000"/>
              </a:lnSpc>
            </a:pPr>
            <a:r>
              <a:rPr lang="en-AU" dirty="0">
                <a:solidFill>
                  <a:schemeClr val="tx1"/>
                </a:solidFill>
              </a:rPr>
              <a:t>There are a number of ways Brooke might seek to formalise her concern</a:t>
            </a:r>
          </a:p>
        </p:txBody>
      </p:sp>
      <p:sp>
        <p:nvSpPr>
          <p:cNvPr id="10" name="TextBox 9">
            <a:extLst>
              <a:ext uri="{FF2B5EF4-FFF2-40B4-BE49-F238E27FC236}">
                <a16:creationId xmlns:a16="http://schemas.microsoft.com/office/drawing/2014/main" id="{56BE51F5-D2F6-98C6-9150-590B12DC974D}"/>
              </a:ext>
            </a:extLst>
          </p:cNvPr>
          <p:cNvSpPr txBox="1"/>
          <p:nvPr/>
        </p:nvSpPr>
        <p:spPr>
          <a:xfrm>
            <a:off x="7314178" y="688231"/>
            <a:ext cx="2026875" cy="707886"/>
          </a:xfrm>
          <a:prstGeom prst="rect">
            <a:avLst/>
          </a:prstGeom>
          <a:noFill/>
        </p:spPr>
        <p:txBody>
          <a:bodyPr wrap="square">
            <a:spAutoFit/>
          </a:bodyPr>
          <a:lstStyle/>
          <a:p>
            <a:r>
              <a:rPr lang="en-AU" sz="4000" b="1" dirty="0">
                <a:solidFill>
                  <a:srgbClr val="2D6561"/>
                </a:solidFill>
                <a:latin typeface="Ink Free" panose="03080402000500000000" pitchFamily="66" charset="0"/>
              </a:rPr>
              <a:t>Where?</a:t>
            </a:r>
            <a:endParaRPr lang="en-AU" sz="4000" dirty="0">
              <a:solidFill>
                <a:srgbClr val="2D6561"/>
              </a:solidFill>
              <a:latin typeface="Ink Free" panose="03080402000500000000" pitchFamily="66" charset="0"/>
            </a:endParaRPr>
          </a:p>
        </p:txBody>
      </p:sp>
      <p:sp>
        <p:nvSpPr>
          <p:cNvPr id="11" name="Rectangle 10">
            <a:extLst>
              <a:ext uri="{FF2B5EF4-FFF2-40B4-BE49-F238E27FC236}">
                <a16:creationId xmlns:a16="http://schemas.microsoft.com/office/drawing/2014/main" id="{512A8A05-06AE-F1B2-20FB-6A23511CC727}"/>
              </a:ext>
            </a:extLst>
          </p:cNvPr>
          <p:cNvSpPr/>
          <p:nvPr/>
        </p:nvSpPr>
        <p:spPr>
          <a:xfrm>
            <a:off x="4990391" y="1875236"/>
            <a:ext cx="6488580" cy="464872"/>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lumMod val="95000"/>
                  </a:schemeClr>
                </a:solidFill>
              </a:rPr>
              <a:t>Phone the CSSC and ask to speak to a senior officer</a:t>
            </a:r>
          </a:p>
        </p:txBody>
      </p:sp>
      <p:sp>
        <p:nvSpPr>
          <p:cNvPr id="12" name="Rectangle 11">
            <a:extLst>
              <a:ext uri="{FF2B5EF4-FFF2-40B4-BE49-F238E27FC236}">
                <a16:creationId xmlns:a16="http://schemas.microsoft.com/office/drawing/2014/main" id="{0A82F8E5-EBF2-6116-5C1C-1D329C8F6E87}"/>
              </a:ext>
            </a:extLst>
          </p:cNvPr>
          <p:cNvSpPr/>
          <p:nvPr/>
        </p:nvSpPr>
        <p:spPr>
          <a:xfrm>
            <a:off x="4990391" y="2453792"/>
            <a:ext cx="6488580" cy="610312"/>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the Regional Office and ask to raise a complaint with the complaints Senior Advisor</a:t>
            </a:r>
          </a:p>
        </p:txBody>
      </p:sp>
      <p:sp>
        <p:nvSpPr>
          <p:cNvPr id="13" name="Rectangle 12">
            <a:extLst>
              <a:ext uri="{FF2B5EF4-FFF2-40B4-BE49-F238E27FC236}">
                <a16:creationId xmlns:a16="http://schemas.microsoft.com/office/drawing/2014/main" id="{9130D741-7674-E5DC-3FE6-E58D7CF61FFD}"/>
              </a:ext>
            </a:extLst>
          </p:cNvPr>
          <p:cNvSpPr/>
          <p:nvPr/>
        </p:nvSpPr>
        <p:spPr>
          <a:xfrm>
            <a:off x="4990391" y="3177788"/>
            <a:ext cx="6488580" cy="610312"/>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email or complete the online web form for the Complaints Unit </a:t>
            </a:r>
          </a:p>
        </p:txBody>
      </p:sp>
      <p:sp>
        <p:nvSpPr>
          <p:cNvPr id="14" name="Rectangle 13">
            <a:extLst>
              <a:ext uri="{FF2B5EF4-FFF2-40B4-BE49-F238E27FC236}">
                <a16:creationId xmlns:a16="http://schemas.microsoft.com/office/drawing/2014/main" id="{2C647182-4A45-47E3-9312-CC35201A6E15}"/>
              </a:ext>
            </a:extLst>
          </p:cNvPr>
          <p:cNvSpPr/>
          <p:nvPr/>
        </p:nvSpPr>
        <p:spPr>
          <a:xfrm>
            <a:off x="4990391" y="3901784"/>
            <a:ext cx="6488580" cy="457361"/>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Talk to Ruby’s Community Visitor</a:t>
            </a:r>
          </a:p>
        </p:txBody>
      </p:sp>
      <p:sp>
        <p:nvSpPr>
          <p:cNvPr id="15" name="Rectangle 14">
            <a:extLst>
              <a:ext uri="{FF2B5EF4-FFF2-40B4-BE49-F238E27FC236}">
                <a16:creationId xmlns:a16="http://schemas.microsoft.com/office/drawing/2014/main" id="{9171C43B-6302-E9BD-2C2B-971F09451DD8}"/>
              </a:ext>
            </a:extLst>
          </p:cNvPr>
          <p:cNvSpPr/>
          <p:nvPr/>
        </p:nvSpPr>
        <p:spPr>
          <a:xfrm>
            <a:off x="4990391" y="5043876"/>
            <a:ext cx="6488580" cy="457363"/>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Queensland Ombudsman</a:t>
            </a:r>
          </a:p>
        </p:txBody>
      </p:sp>
      <p:sp>
        <p:nvSpPr>
          <p:cNvPr id="16" name="Rectangle 15">
            <a:extLst>
              <a:ext uri="{FF2B5EF4-FFF2-40B4-BE49-F238E27FC236}">
                <a16:creationId xmlns:a16="http://schemas.microsoft.com/office/drawing/2014/main" id="{B7E75C6C-0F82-7A51-238D-FDD0364A1DCB}"/>
              </a:ext>
            </a:extLst>
          </p:cNvPr>
          <p:cNvSpPr/>
          <p:nvPr/>
        </p:nvSpPr>
        <p:spPr>
          <a:xfrm>
            <a:off x="4990391" y="4472829"/>
            <a:ext cx="6488580" cy="457363"/>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Phone or email the Ministers Office</a:t>
            </a:r>
          </a:p>
        </p:txBody>
      </p:sp>
      <p:sp>
        <p:nvSpPr>
          <p:cNvPr id="17" name="Rectangle 16">
            <a:extLst>
              <a:ext uri="{FF2B5EF4-FFF2-40B4-BE49-F238E27FC236}">
                <a16:creationId xmlns:a16="http://schemas.microsoft.com/office/drawing/2014/main" id="{AACEE8C9-C255-06D7-1B6C-ECC6D247DB64}"/>
              </a:ext>
            </a:extLst>
          </p:cNvPr>
          <p:cNvSpPr/>
          <p:nvPr/>
        </p:nvSpPr>
        <p:spPr>
          <a:xfrm>
            <a:off x="4990391" y="6210670"/>
            <a:ext cx="6488580" cy="482066"/>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Queensland Human Rights Commission</a:t>
            </a:r>
          </a:p>
        </p:txBody>
      </p:sp>
      <p:sp>
        <p:nvSpPr>
          <p:cNvPr id="18" name="Rectangle 17">
            <a:extLst>
              <a:ext uri="{FF2B5EF4-FFF2-40B4-BE49-F238E27FC236}">
                <a16:creationId xmlns:a16="http://schemas.microsoft.com/office/drawing/2014/main" id="{2D23BF8C-EBBA-3AA0-5A0C-CE642A9831D7}"/>
              </a:ext>
            </a:extLst>
          </p:cNvPr>
          <p:cNvSpPr/>
          <p:nvPr/>
        </p:nvSpPr>
        <p:spPr>
          <a:xfrm>
            <a:off x="4990391" y="5614923"/>
            <a:ext cx="6488580" cy="482066"/>
          </a:xfrm>
          <a:prstGeom prst="rect">
            <a:avLst/>
          </a:prstGeom>
          <a:solidFill>
            <a:srgbClr val="ADE0E3">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bg1">
                    <a:lumMod val="95000"/>
                  </a:schemeClr>
                </a:solidFill>
              </a:rPr>
              <a:t>Queensland Civil and Administrative Tribunal (QCAT)</a:t>
            </a:r>
          </a:p>
        </p:txBody>
      </p:sp>
      <p:sp>
        <p:nvSpPr>
          <p:cNvPr id="26" name="Oval 25">
            <a:extLst>
              <a:ext uri="{FF2B5EF4-FFF2-40B4-BE49-F238E27FC236}">
                <a16:creationId xmlns:a16="http://schemas.microsoft.com/office/drawing/2014/main" id="{0C140182-203F-FDD7-4C5A-D82E0A296963}"/>
              </a:ext>
            </a:extLst>
          </p:cNvPr>
          <p:cNvSpPr/>
          <p:nvPr/>
        </p:nvSpPr>
        <p:spPr>
          <a:xfrm>
            <a:off x="863477" y="3719945"/>
            <a:ext cx="2667870" cy="2420493"/>
          </a:xfrm>
          <a:prstGeom prst="ellipse">
            <a:avLst/>
          </a:prstGeom>
          <a:blipFill dpi="0" rotWithShape="1">
            <a:blip r:embed="rId4"/>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7380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5EBFB7-A822-BDB1-894F-276EE7229D93}"/>
              </a:ext>
            </a:extLst>
          </p:cNvPr>
          <p:cNvSpPr/>
          <p:nvPr/>
        </p:nvSpPr>
        <p:spPr>
          <a:xfrm>
            <a:off x="467345" y="2935675"/>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 name="Arrow: Pentagon 2">
            <a:extLst>
              <a:ext uri="{FF2B5EF4-FFF2-40B4-BE49-F238E27FC236}">
                <a16:creationId xmlns:a16="http://schemas.microsoft.com/office/drawing/2014/main" id="{6B7CEC66-B125-6B8E-9773-A3A85AD75B82}"/>
              </a:ext>
            </a:extLst>
          </p:cNvPr>
          <p:cNvSpPr/>
          <p:nvPr/>
        </p:nvSpPr>
        <p:spPr>
          <a:xfrm>
            <a:off x="-6021" y="1937218"/>
            <a:ext cx="4076700" cy="390525"/>
          </a:xfrm>
          <a:prstGeom prst="homePlate">
            <a:avLst/>
          </a:prstGeom>
          <a:solidFill>
            <a:srgbClr val="377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816235E-9ADB-0C8C-E23F-E60ED6B293F0}"/>
              </a:ext>
            </a:extLst>
          </p:cNvPr>
          <p:cNvSpPr txBox="1"/>
          <p:nvPr/>
        </p:nvSpPr>
        <p:spPr>
          <a:xfrm>
            <a:off x="-6021" y="1929776"/>
            <a:ext cx="4076700" cy="369332"/>
          </a:xfrm>
          <a:prstGeom prst="rect">
            <a:avLst/>
          </a:prstGeom>
          <a:noFill/>
        </p:spPr>
        <p:txBody>
          <a:bodyPr wrap="square" rtlCol="0">
            <a:spAutoFit/>
          </a:bodyPr>
          <a:lstStyle/>
          <a:p>
            <a:r>
              <a:rPr lang="en-AU" b="1" dirty="0">
                <a:solidFill>
                  <a:schemeClr val="bg1"/>
                </a:solidFill>
              </a:rPr>
              <a:t>Complaint| Scenario</a:t>
            </a:r>
          </a:p>
        </p:txBody>
      </p:sp>
      <p:sp>
        <p:nvSpPr>
          <p:cNvPr id="5" name="Oval 4">
            <a:extLst>
              <a:ext uri="{FF2B5EF4-FFF2-40B4-BE49-F238E27FC236}">
                <a16:creationId xmlns:a16="http://schemas.microsoft.com/office/drawing/2014/main" id="{EAE1C2C7-53D2-006D-2BBB-6E420ACDBBB9}"/>
              </a:ext>
            </a:extLst>
          </p:cNvPr>
          <p:cNvSpPr/>
          <p:nvPr/>
        </p:nvSpPr>
        <p:spPr>
          <a:xfrm>
            <a:off x="379015" y="968686"/>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6" name="Text Box 32">
            <a:extLst>
              <a:ext uri="{FF2B5EF4-FFF2-40B4-BE49-F238E27FC236}">
                <a16:creationId xmlns:a16="http://schemas.microsoft.com/office/drawing/2014/main" id="{36ED9ACC-803C-8493-CA4C-4353C4D9ECE9}"/>
              </a:ext>
            </a:extLst>
          </p:cNvPr>
          <p:cNvSpPr txBox="1"/>
          <p:nvPr/>
        </p:nvSpPr>
        <p:spPr>
          <a:xfrm>
            <a:off x="1008563" y="1116113"/>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2D6561"/>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7" name="TextBox 6">
            <a:extLst>
              <a:ext uri="{FF2B5EF4-FFF2-40B4-BE49-F238E27FC236}">
                <a16:creationId xmlns:a16="http://schemas.microsoft.com/office/drawing/2014/main" id="{21A12B46-D78C-6E5E-7EB5-B1FB47F34B6D}"/>
              </a:ext>
            </a:extLst>
          </p:cNvPr>
          <p:cNvSpPr txBox="1"/>
          <p:nvPr/>
        </p:nvSpPr>
        <p:spPr>
          <a:xfrm>
            <a:off x="1008563" y="1447670"/>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8" name="Graphic 7" descr="Open envelope outline">
            <a:extLst>
              <a:ext uri="{FF2B5EF4-FFF2-40B4-BE49-F238E27FC236}">
                <a16:creationId xmlns:a16="http://schemas.microsoft.com/office/drawing/2014/main" id="{730947B1-E52F-3954-9FE1-FE8E83B8D2C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117657" y="732662"/>
            <a:ext cx="767228" cy="767228"/>
          </a:xfrm>
          <a:prstGeom prst="rect">
            <a:avLst/>
          </a:prstGeom>
        </p:spPr>
      </p:pic>
      <p:sp>
        <p:nvSpPr>
          <p:cNvPr id="9" name="Text Box 32">
            <a:extLst>
              <a:ext uri="{FF2B5EF4-FFF2-40B4-BE49-F238E27FC236}">
                <a16:creationId xmlns:a16="http://schemas.microsoft.com/office/drawing/2014/main" id="{70A7D792-5AB4-E651-F650-115629DCD3A1}"/>
              </a:ext>
            </a:extLst>
          </p:cNvPr>
          <p:cNvSpPr txBox="1"/>
          <p:nvPr/>
        </p:nvSpPr>
        <p:spPr>
          <a:xfrm>
            <a:off x="994468" y="3224977"/>
            <a:ext cx="2847392" cy="691811"/>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377C77"/>
                </a:solidFill>
                <a:latin typeface="Avenir Next LT Pro" panose="020B0504020202020204" pitchFamily="34" charset="0"/>
                <a:ea typeface="Calibri" panose="020F0502020204030204" pitchFamily="34" charset="0"/>
                <a:cs typeface="Times New Roman" panose="02020603050405020304" pitchFamily="18" charset="0"/>
              </a:rPr>
              <a:t>Brooke decides to fill out the online complaints form</a:t>
            </a:r>
          </a:p>
        </p:txBody>
      </p:sp>
      <p:pic>
        <p:nvPicPr>
          <p:cNvPr id="10" name="Graphic 9" descr="Internet outline">
            <a:extLst>
              <a:ext uri="{FF2B5EF4-FFF2-40B4-BE49-F238E27FC236}">
                <a16:creationId xmlns:a16="http://schemas.microsoft.com/office/drawing/2014/main" id="{31B6EC0A-ADFF-3B82-E947-D02DF1CA4D3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0317683">
            <a:off x="275736" y="2798524"/>
            <a:ext cx="852908" cy="852908"/>
          </a:xfrm>
          <a:prstGeom prst="rect">
            <a:avLst/>
          </a:prstGeom>
        </p:spPr>
      </p:pic>
      <p:sp>
        <p:nvSpPr>
          <p:cNvPr id="11" name="Oval 10">
            <a:extLst>
              <a:ext uri="{FF2B5EF4-FFF2-40B4-BE49-F238E27FC236}">
                <a16:creationId xmlns:a16="http://schemas.microsoft.com/office/drawing/2014/main" id="{0738F014-FDA9-2ADF-8855-E6FFC54AA28B}"/>
              </a:ext>
            </a:extLst>
          </p:cNvPr>
          <p:cNvSpPr/>
          <p:nvPr/>
        </p:nvSpPr>
        <p:spPr>
          <a:xfrm>
            <a:off x="8747811" y="886864"/>
            <a:ext cx="2667870" cy="2420493"/>
          </a:xfrm>
          <a:prstGeom prst="ellipse">
            <a:avLst/>
          </a:prstGeom>
          <a:blipFill dpi="0" rotWithShape="1">
            <a:blip r:embed="rId6" cstate="email">
              <a:extLst>
                <a:ext uri="{28A0092B-C50C-407E-A947-70E740481C1C}">
                  <a14:useLocalDpi xmlns:a14="http://schemas.microsoft.com/office/drawing/2010/main"/>
                </a:ext>
              </a:extLst>
            </a:blip>
            <a:srcRect/>
            <a:tile tx="-304800" ty="-31750" sx="90000" sy="90000" flip="none" algn="tl"/>
          </a:blipFill>
          <a:ln w="19050">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Speech Bubble: Rectangle with Corners Rounded 11">
            <a:extLst>
              <a:ext uri="{FF2B5EF4-FFF2-40B4-BE49-F238E27FC236}">
                <a16:creationId xmlns:a16="http://schemas.microsoft.com/office/drawing/2014/main" id="{601A9B5A-B081-98AA-89FA-CEAA50BCB422}"/>
              </a:ext>
            </a:extLst>
          </p:cNvPr>
          <p:cNvSpPr/>
          <p:nvPr/>
        </p:nvSpPr>
        <p:spPr>
          <a:xfrm>
            <a:off x="4303869" y="1951049"/>
            <a:ext cx="3981932" cy="2096730"/>
          </a:xfrm>
          <a:prstGeom prst="wedgeRoundRectCallout">
            <a:avLst>
              <a:gd name="adj1" fmla="val 56629"/>
              <a:gd name="adj2" fmla="val -37774"/>
              <a:gd name="adj3" fmla="val 16667"/>
            </a:avLst>
          </a:prstGeom>
          <a:solidFill>
            <a:schemeClr val="bg1">
              <a:lumMod val="95000"/>
            </a:schemeClr>
          </a:solidFill>
          <a:ln>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The advisor records Brooke’s concerns, checks the departments record keeping systems.  Records show that Brooke already raised concerns about the contact and that the CSSC did not respond. The advisor decides to raise the concerns as a complaint to be managed by the Region</a:t>
            </a:r>
          </a:p>
        </p:txBody>
      </p:sp>
      <p:sp>
        <p:nvSpPr>
          <p:cNvPr id="13" name="Cloud 12">
            <a:extLst>
              <a:ext uri="{FF2B5EF4-FFF2-40B4-BE49-F238E27FC236}">
                <a16:creationId xmlns:a16="http://schemas.microsoft.com/office/drawing/2014/main" id="{D2B1CD74-CBE8-9A20-FA0C-AC4656978F63}"/>
              </a:ext>
            </a:extLst>
          </p:cNvPr>
          <p:cNvSpPr/>
          <p:nvPr/>
        </p:nvSpPr>
        <p:spPr>
          <a:xfrm>
            <a:off x="7050563" y="4630291"/>
            <a:ext cx="3312578" cy="2095593"/>
          </a:xfrm>
          <a:prstGeom prst="cloud">
            <a:avLst/>
          </a:prstGeom>
          <a:solidFill>
            <a:srgbClr val="EEECE1">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1"/>
          </a:p>
        </p:txBody>
      </p:sp>
      <p:sp>
        <p:nvSpPr>
          <p:cNvPr id="14" name="TextBox 13">
            <a:extLst>
              <a:ext uri="{FF2B5EF4-FFF2-40B4-BE49-F238E27FC236}">
                <a16:creationId xmlns:a16="http://schemas.microsoft.com/office/drawing/2014/main" id="{034455BD-74F7-DE63-F6DF-4E310B1E085F}"/>
              </a:ext>
            </a:extLst>
          </p:cNvPr>
          <p:cNvSpPr txBox="1"/>
          <p:nvPr/>
        </p:nvSpPr>
        <p:spPr>
          <a:xfrm>
            <a:off x="6926188" y="5434714"/>
            <a:ext cx="3648663" cy="707886"/>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Brooke’s concerns are referred to the Complaints Senior Advisor in the Region.</a:t>
            </a:r>
          </a:p>
          <a:p>
            <a:pPr algn="ctr"/>
            <a:endParaRPr lang="en-AU" sz="400" dirty="0">
              <a:solidFill>
                <a:schemeClr val="tx1">
                  <a:lumMod val="75000"/>
                  <a:lumOff val="25000"/>
                </a:schemeClr>
              </a:solidFill>
              <a:latin typeface="Avenir Next LT Pro" panose="020B0504020202020204" pitchFamily="34" charset="0"/>
              <a:cs typeface="Times New Roman" panose="02020603050405020304" pitchFamily="18" charset="0"/>
            </a:endParaRPr>
          </a:p>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complaint has a 45 day timeframe.</a:t>
            </a:r>
          </a:p>
        </p:txBody>
      </p:sp>
      <p:sp>
        <p:nvSpPr>
          <p:cNvPr id="15" name="Arc 14">
            <a:extLst>
              <a:ext uri="{FF2B5EF4-FFF2-40B4-BE49-F238E27FC236}">
                <a16:creationId xmlns:a16="http://schemas.microsoft.com/office/drawing/2014/main" id="{2EDE2A94-E43D-FEF2-323E-7005384474C3}"/>
              </a:ext>
            </a:extLst>
          </p:cNvPr>
          <p:cNvSpPr/>
          <p:nvPr/>
        </p:nvSpPr>
        <p:spPr>
          <a:xfrm rot="11651173">
            <a:off x="5287070" y="3448175"/>
            <a:ext cx="1930160" cy="1195477"/>
          </a:xfrm>
          <a:prstGeom prst="arc">
            <a:avLst>
              <a:gd name="adj1" fmla="val 13837447"/>
              <a:gd name="adj2" fmla="val 20741901"/>
            </a:avLst>
          </a:prstGeom>
          <a:ln w="952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6" name="Oval 15">
            <a:extLst>
              <a:ext uri="{FF2B5EF4-FFF2-40B4-BE49-F238E27FC236}">
                <a16:creationId xmlns:a16="http://schemas.microsoft.com/office/drawing/2014/main" id="{8E075B37-0CC8-1E23-15ED-E720FB45E30B}"/>
              </a:ext>
            </a:extLst>
          </p:cNvPr>
          <p:cNvSpPr/>
          <p:nvPr/>
        </p:nvSpPr>
        <p:spPr>
          <a:xfrm>
            <a:off x="6704742" y="4578709"/>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17" name="Text Box 32">
            <a:extLst>
              <a:ext uri="{FF2B5EF4-FFF2-40B4-BE49-F238E27FC236}">
                <a16:creationId xmlns:a16="http://schemas.microsoft.com/office/drawing/2014/main" id="{2E943132-8DDC-5730-B294-12E0889B1F0A}"/>
              </a:ext>
            </a:extLst>
          </p:cNvPr>
          <p:cNvSpPr txBox="1"/>
          <p:nvPr/>
        </p:nvSpPr>
        <p:spPr>
          <a:xfrm>
            <a:off x="7334290" y="4726136"/>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377C77"/>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18" name="TextBox 17">
            <a:extLst>
              <a:ext uri="{FF2B5EF4-FFF2-40B4-BE49-F238E27FC236}">
                <a16:creationId xmlns:a16="http://schemas.microsoft.com/office/drawing/2014/main" id="{319C5EDC-CEA7-4C4E-41B5-DF3C47303EFA}"/>
              </a:ext>
            </a:extLst>
          </p:cNvPr>
          <p:cNvSpPr txBox="1"/>
          <p:nvPr/>
        </p:nvSpPr>
        <p:spPr>
          <a:xfrm>
            <a:off x="7334290" y="5057693"/>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19" name="Graphic 18" descr="Open envelope outline">
            <a:extLst>
              <a:ext uri="{FF2B5EF4-FFF2-40B4-BE49-F238E27FC236}">
                <a16:creationId xmlns:a16="http://schemas.microsoft.com/office/drawing/2014/main" id="{44FF1679-E78B-C9BB-35CF-E502E91864F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6443383" y="4526647"/>
            <a:ext cx="767228" cy="767228"/>
          </a:xfrm>
          <a:prstGeom prst="rect">
            <a:avLst/>
          </a:prstGeom>
        </p:spPr>
      </p:pic>
      <p:sp>
        <p:nvSpPr>
          <p:cNvPr id="21" name="Oval 20">
            <a:extLst>
              <a:ext uri="{FF2B5EF4-FFF2-40B4-BE49-F238E27FC236}">
                <a16:creationId xmlns:a16="http://schemas.microsoft.com/office/drawing/2014/main" id="{50E3485D-581B-8861-EC58-0D3D00BE98DD}"/>
              </a:ext>
            </a:extLst>
          </p:cNvPr>
          <p:cNvSpPr/>
          <p:nvPr/>
        </p:nvSpPr>
        <p:spPr>
          <a:xfrm>
            <a:off x="716614" y="4074298"/>
            <a:ext cx="2667870" cy="2420493"/>
          </a:xfrm>
          <a:prstGeom prst="ellipse">
            <a:avLst/>
          </a:prstGeom>
          <a:blipFill dpi="0" rotWithShape="1">
            <a:blip r:embed="rId7"/>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83275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FD9AA-3898-4ED5-C3AD-2118E44F4FF0}"/>
              </a:ext>
            </a:extLst>
          </p:cNvPr>
          <p:cNvSpPr txBox="1"/>
          <p:nvPr/>
        </p:nvSpPr>
        <p:spPr>
          <a:xfrm>
            <a:off x="0" y="1313995"/>
            <a:ext cx="4360844" cy="369332"/>
          </a:xfrm>
          <a:prstGeom prst="rect">
            <a:avLst/>
          </a:prstGeom>
          <a:noFill/>
        </p:spPr>
        <p:txBody>
          <a:bodyPr wrap="square" rtlCol="0">
            <a:spAutoFit/>
          </a:bodyPr>
          <a:lstStyle/>
          <a:p>
            <a:r>
              <a:rPr lang="en-AU" b="1" dirty="0">
                <a:solidFill>
                  <a:schemeClr val="bg1"/>
                </a:solidFill>
              </a:rPr>
              <a:t>First Attempt at Resolution| Scenarios</a:t>
            </a:r>
          </a:p>
        </p:txBody>
      </p:sp>
      <p:sp>
        <p:nvSpPr>
          <p:cNvPr id="3" name="Arrow: Pentagon 2">
            <a:extLst>
              <a:ext uri="{FF2B5EF4-FFF2-40B4-BE49-F238E27FC236}">
                <a16:creationId xmlns:a16="http://schemas.microsoft.com/office/drawing/2014/main" id="{F6CAA4F2-B4BA-FB24-22C8-16D7F5881194}"/>
              </a:ext>
            </a:extLst>
          </p:cNvPr>
          <p:cNvSpPr/>
          <p:nvPr/>
        </p:nvSpPr>
        <p:spPr>
          <a:xfrm>
            <a:off x="0" y="1846624"/>
            <a:ext cx="4360844" cy="390525"/>
          </a:xfrm>
          <a:prstGeom prst="homePlate">
            <a:avLst/>
          </a:prstGeom>
          <a:solidFill>
            <a:srgbClr val="377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0232F2CE-222C-0F94-C98D-4463F883DF12}"/>
              </a:ext>
            </a:extLst>
          </p:cNvPr>
          <p:cNvSpPr txBox="1"/>
          <p:nvPr/>
        </p:nvSpPr>
        <p:spPr>
          <a:xfrm>
            <a:off x="0" y="1839182"/>
            <a:ext cx="4076700" cy="369332"/>
          </a:xfrm>
          <a:prstGeom prst="rect">
            <a:avLst/>
          </a:prstGeom>
          <a:noFill/>
        </p:spPr>
        <p:txBody>
          <a:bodyPr wrap="square" rtlCol="0">
            <a:spAutoFit/>
          </a:bodyPr>
          <a:lstStyle/>
          <a:p>
            <a:r>
              <a:rPr lang="en-AU" b="1" dirty="0">
                <a:solidFill>
                  <a:schemeClr val="bg1"/>
                </a:solidFill>
              </a:rPr>
              <a:t>Complaint| Scenario</a:t>
            </a:r>
          </a:p>
        </p:txBody>
      </p:sp>
      <p:sp>
        <p:nvSpPr>
          <p:cNvPr id="5" name="Oval 4">
            <a:extLst>
              <a:ext uri="{FF2B5EF4-FFF2-40B4-BE49-F238E27FC236}">
                <a16:creationId xmlns:a16="http://schemas.microsoft.com/office/drawing/2014/main" id="{87187EEB-9643-1E33-A685-DD7CDA73059B}"/>
              </a:ext>
            </a:extLst>
          </p:cNvPr>
          <p:cNvSpPr/>
          <p:nvPr/>
        </p:nvSpPr>
        <p:spPr>
          <a:xfrm>
            <a:off x="385037" y="780834"/>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6" name="Text Box 32">
            <a:extLst>
              <a:ext uri="{FF2B5EF4-FFF2-40B4-BE49-F238E27FC236}">
                <a16:creationId xmlns:a16="http://schemas.microsoft.com/office/drawing/2014/main" id="{73FFDE97-93D9-5BAE-A293-B439277A8ED8}"/>
              </a:ext>
            </a:extLst>
          </p:cNvPr>
          <p:cNvSpPr txBox="1"/>
          <p:nvPr/>
        </p:nvSpPr>
        <p:spPr>
          <a:xfrm>
            <a:off x="1014585" y="928261"/>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2D6561"/>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7" name="TextBox 6">
            <a:extLst>
              <a:ext uri="{FF2B5EF4-FFF2-40B4-BE49-F238E27FC236}">
                <a16:creationId xmlns:a16="http://schemas.microsoft.com/office/drawing/2014/main" id="{E1224C51-8B86-3602-22FD-248FB5625CEF}"/>
              </a:ext>
            </a:extLst>
          </p:cNvPr>
          <p:cNvSpPr txBox="1"/>
          <p:nvPr/>
        </p:nvSpPr>
        <p:spPr>
          <a:xfrm>
            <a:off x="1014585" y="1259818"/>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8" name="Graphic 7" descr="Open envelope outline">
            <a:extLst>
              <a:ext uri="{FF2B5EF4-FFF2-40B4-BE49-F238E27FC236}">
                <a16:creationId xmlns:a16="http://schemas.microsoft.com/office/drawing/2014/main" id="{22BE4E6D-44BC-D522-7355-7398955A394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267304" y="698375"/>
            <a:ext cx="767228" cy="767228"/>
          </a:xfrm>
          <a:prstGeom prst="rect">
            <a:avLst/>
          </a:prstGeom>
        </p:spPr>
      </p:pic>
      <p:sp>
        <p:nvSpPr>
          <p:cNvPr id="9" name="Oval 8">
            <a:extLst>
              <a:ext uri="{FF2B5EF4-FFF2-40B4-BE49-F238E27FC236}">
                <a16:creationId xmlns:a16="http://schemas.microsoft.com/office/drawing/2014/main" id="{525A92B4-3AA3-EC11-93BD-C291EE100B57}"/>
              </a:ext>
            </a:extLst>
          </p:cNvPr>
          <p:cNvSpPr/>
          <p:nvPr/>
        </p:nvSpPr>
        <p:spPr>
          <a:xfrm>
            <a:off x="8706165" y="1117873"/>
            <a:ext cx="2667870" cy="2420493"/>
          </a:xfrm>
          <a:prstGeom prst="ellipse">
            <a:avLst/>
          </a:prstGeom>
          <a:blipFill dpi="0" rotWithShape="1">
            <a:blip r:embed="rId4" cstate="email">
              <a:extLst>
                <a:ext uri="{28A0092B-C50C-407E-A947-70E740481C1C}">
                  <a14:useLocalDpi xmlns:a14="http://schemas.microsoft.com/office/drawing/2010/main"/>
                </a:ext>
              </a:extLst>
            </a:blip>
            <a:srcRect/>
            <a:tile tx="-368300" ty="12700" sx="96000" sy="96000" flip="none" algn="tl"/>
          </a:blipFill>
          <a:ln w="19050">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Speech Bubble: Rectangle with Corners Rounded 9">
            <a:extLst>
              <a:ext uri="{FF2B5EF4-FFF2-40B4-BE49-F238E27FC236}">
                <a16:creationId xmlns:a16="http://schemas.microsoft.com/office/drawing/2014/main" id="{1B86F4A6-C6A7-242E-F18A-17E48AFD37CB}"/>
              </a:ext>
            </a:extLst>
          </p:cNvPr>
          <p:cNvSpPr/>
          <p:nvPr/>
        </p:nvSpPr>
        <p:spPr>
          <a:xfrm>
            <a:off x="3821746" y="2328120"/>
            <a:ext cx="4574513" cy="4235381"/>
          </a:xfrm>
          <a:prstGeom prst="wedgeRoundRectCallout">
            <a:avLst>
              <a:gd name="adj1" fmla="val 55557"/>
              <a:gd name="adj2" fmla="val -32333"/>
              <a:gd name="adj3" fmla="val 16667"/>
            </a:avLst>
          </a:prstGeom>
          <a:solidFill>
            <a:schemeClr val="bg1">
              <a:lumMod val="95000"/>
            </a:schemeClr>
          </a:solidFill>
          <a:ln>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Jason, the Senior Advisor at the region, emails Brooke to confirm her allegations. </a:t>
            </a:r>
          </a:p>
          <a:p>
            <a:pPr algn="ctr"/>
            <a:endParaRPr lang="en-AU" sz="1600" dirty="0">
              <a:solidFill>
                <a:schemeClr val="tx1"/>
              </a:solidFill>
            </a:endParaRPr>
          </a:p>
          <a:p>
            <a:r>
              <a:rPr lang="en-AU" sz="1600" dirty="0">
                <a:solidFill>
                  <a:schemeClr val="tx1"/>
                </a:solidFill>
              </a:rPr>
              <a:t>Brooke raises two allegations:</a:t>
            </a:r>
          </a:p>
          <a:p>
            <a:pPr marL="342900" indent="-342900">
              <a:buFont typeface="+mj-lt"/>
              <a:buAutoNum type="arabicPeriod"/>
            </a:pPr>
            <a:r>
              <a:rPr lang="en-AU" sz="1600" dirty="0">
                <a:solidFill>
                  <a:schemeClr val="tx1"/>
                </a:solidFill>
              </a:rPr>
              <a:t>The CSSC have failed to respond to her concerns about Ruby’s Uncle being at her fathers house during contact.</a:t>
            </a:r>
          </a:p>
          <a:p>
            <a:pPr marL="342900" indent="-342900">
              <a:buFont typeface="+mj-lt"/>
              <a:buAutoNum type="arabicPeriod"/>
            </a:pPr>
            <a:r>
              <a:rPr lang="en-AU" sz="1600" dirty="0">
                <a:solidFill>
                  <a:schemeClr val="tx1"/>
                </a:solidFill>
              </a:rPr>
              <a:t>She is dissatisfied with the CSSC’s decision to undertake a SOC review because she refuses to take Ruby to contact while her Uncle is there.</a:t>
            </a:r>
          </a:p>
          <a:p>
            <a:pPr algn="ctr"/>
            <a:endParaRPr lang="en-AU" sz="1600" dirty="0">
              <a:solidFill>
                <a:schemeClr val="tx1"/>
              </a:solidFill>
            </a:endParaRPr>
          </a:p>
          <a:p>
            <a:pPr algn="ctr"/>
            <a:r>
              <a:rPr lang="en-AU" sz="1600" dirty="0">
                <a:solidFill>
                  <a:schemeClr val="tx1"/>
                </a:solidFill>
              </a:rPr>
              <a:t>The allegations are sent to the CSSC Manager for Investigation.  The CSSC Manager emails Brooke an outcome letter with the findings of the complaint.</a:t>
            </a:r>
          </a:p>
        </p:txBody>
      </p:sp>
      <p:sp>
        <p:nvSpPr>
          <p:cNvPr id="12" name="Oval 11">
            <a:extLst>
              <a:ext uri="{FF2B5EF4-FFF2-40B4-BE49-F238E27FC236}">
                <a16:creationId xmlns:a16="http://schemas.microsoft.com/office/drawing/2014/main" id="{701BA541-6C91-397D-EF73-01D222CB0B47}"/>
              </a:ext>
            </a:extLst>
          </p:cNvPr>
          <p:cNvSpPr/>
          <p:nvPr/>
        </p:nvSpPr>
        <p:spPr>
          <a:xfrm>
            <a:off x="650918" y="3377998"/>
            <a:ext cx="2667870" cy="2420493"/>
          </a:xfrm>
          <a:prstGeom prst="ellipse">
            <a:avLst/>
          </a:prstGeom>
          <a:blipFill dpi="0" rotWithShape="1">
            <a:blip r:embed="rId5"/>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04407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6167A3AB-5173-3FEC-2C04-EB673062EEB3}"/>
              </a:ext>
            </a:extLst>
          </p:cNvPr>
          <p:cNvSpPr/>
          <p:nvPr/>
        </p:nvSpPr>
        <p:spPr>
          <a:xfrm>
            <a:off x="0" y="1918601"/>
            <a:ext cx="3821746" cy="390525"/>
          </a:xfrm>
          <a:prstGeom prst="homePlate">
            <a:avLst/>
          </a:prstGeom>
          <a:solidFill>
            <a:srgbClr val="377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18F50A9-457C-C92C-356C-AA222301106F}"/>
              </a:ext>
            </a:extLst>
          </p:cNvPr>
          <p:cNvSpPr txBox="1"/>
          <p:nvPr/>
        </p:nvSpPr>
        <p:spPr>
          <a:xfrm>
            <a:off x="0" y="1911159"/>
            <a:ext cx="2941163" cy="369332"/>
          </a:xfrm>
          <a:prstGeom prst="rect">
            <a:avLst/>
          </a:prstGeom>
          <a:noFill/>
        </p:spPr>
        <p:txBody>
          <a:bodyPr wrap="square" rtlCol="0">
            <a:spAutoFit/>
          </a:bodyPr>
          <a:lstStyle/>
          <a:p>
            <a:r>
              <a:rPr lang="en-AU" b="1" dirty="0">
                <a:solidFill>
                  <a:schemeClr val="bg1"/>
                </a:solidFill>
              </a:rPr>
              <a:t>Complaint| Scenario</a:t>
            </a:r>
          </a:p>
        </p:txBody>
      </p:sp>
      <p:sp>
        <p:nvSpPr>
          <p:cNvPr id="4" name="Oval 3">
            <a:extLst>
              <a:ext uri="{FF2B5EF4-FFF2-40B4-BE49-F238E27FC236}">
                <a16:creationId xmlns:a16="http://schemas.microsoft.com/office/drawing/2014/main" id="{8B973608-54B2-B5CB-22DF-898EBB56F088}"/>
              </a:ext>
            </a:extLst>
          </p:cNvPr>
          <p:cNvSpPr/>
          <p:nvPr/>
        </p:nvSpPr>
        <p:spPr>
          <a:xfrm>
            <a:off x="385037" y="867348"/>
            <a:ext cx="1010916" cy="860802"/>
          </a:xfrm>
          <a:prstGeom prst="ellipse">
            <a:avLst/>
          </a:prstGeom>
          <a:solidFill>
            <a:srgbClr val="30D8E0"/>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5" name="Text Box 32">
            <a:extLst>
              <a:ext uri="{FF2B5EF4-FFF2-40B4-BE49-F238E27FC236}">
                <a16:creationId xmlns:a16="http://schemas.microsoft.com/office/drawing/2014/main" id="{883C6668-ECAC-201E-0800-DE4810920977}"/>
              </a:ext>
            </a:extLst>
          </p:cNvPr>
          <p:cNvSpPr txBox="1"/>
          <p:nvPr/>
        </p:nvSpPr>
        <p:spPr>
          <a:xfrm>
            <a:off x="1014585" y="1014775"/>
            <a:ext cx="3624778" cy="351586"/>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2D6561"/>
                </a:solidFill>
                <a:latin typeface="Avenir Next LT Pro" panose="020B0504020202020204" pitchFamily="34" charset="0"/>
                <a:ea typeface="Calibri" panose="020F0502020204030204" pitchFamily="34" charset="0"/>
                <a:cs typeface="Times New Roman" panose="02020603050405020304" pitchFamily="18" charset="0"/>
              </a:rPr>
              <a:t>Complaint</a:t>
            </a:r>
          </a:p>
        </p:txBody>
      </p:sp>
      <p:sp>
        <p:nvSpPr>
          <p:cNvPr id="6" name="TextBox 5">
            <a:extLst>
              <a:ext uri="{FF2B5EF4-FFF2-40B4-BE49-F238E27FC236}">
                <a16:creationId xmlns:a16="http://schemas.microsoft.com/office/drawing/2014/main" id="{018E7D2A-B0FF-8A8B-5780-5C62F4B925C8}"/>
              </a:ext>
            </a:extLst>
          </p:cNvPr>
          <p:cNvSpPr txBox="1"/>
          <p:nvPr/>
        </p:nvSpPr>
        <p:spPr>
          <a:xfrm>
            <a:off x="1014585" y="1346332"/>
            <a:ext cx="2807161" cy="340734"/>
          </a:xfrm>
          <a:prstGeom prst="rect">
            <a:avLst/>
          </a:prstGeom>
          <a:noFill/>
        </p:spPr>
        <p:txBody>
          <a:bodyPr wrap="square">
            <a:spAutoFit/>
          </a:bodyPr>
          <a:lstStyle/>
          <a:p>
            <a:pPr algn="ctr">
              <a:lnSpc>
                <a:spcPct val="107000"/>
              </a:lnSpc>
              <a:spcAft>
                <a:spcPts val="800"/>
              </a:spcAft>
            </a:pPr>
            <a:r>
              <a:rPr lang="en-AU" sz="1600" dirty="0">
                <a:solidFill>
                  <a:srgbClr val="377C77"/>
                </a:solidFill>
                <a:latin typeface="Avenir Next LT Pro" panose="020B0504020202020204" pitchFamily="34" charset="0"/>
                <a:cs typeface="Times New Roman" panose="02020603050405020304" pitchFamily="18" charset="0"/>
              </a:rPr>
              <a:t>Formal Written Response</a:t>
            </a:r>
          </a:p>
        </p:txBody>
      </p:sp>
      <p:pic>
        <p:nvPicPr>
          <p:cNvPr id="7" name="Graphic 6" descr="Open envelope outline">
            <a:extLst>
              <a:ext uri="{FF2B5EF4-FFF2-40B4-BE49-F238E27FC236}">
                <a16:creationId xmlns:a16="http://schemas.microsoft.com/office/drawing/2014/main" id="{945A6F37-BFB4-DB04-2302-743E144C043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145533">
            <a:off x="123678" y="815286"/>
            <a:ext cx="767228" cy="767228"/>
          </a:xfrm>
          <a:prstGeom prst="rect">
            <a:avLst/>
          </a:prstGeom>
        </p:spPr>
      </p:pic>
      <p:sp>
        <p:nvSpPr>
          <p:cNvPr id="8" name="Speech Bubble: Rectangle with Corners Rounded 7">
            <a:extLst>
              <a:ext uri="{FF2B5EF4-FFF2-40B4-BE49-F238E27FC236}">
                <a16:creationId xmlns:a16="http://schemas.microsoft.com/office/drawing/2014/main" id="{69E9C29D-CF82-A68F-D66D-7645AA7DD0AE}"/>
              </a:ext>
            </a:extLst>
          </p:cNvPr>
          <p:cNvSpPr/>
          <p:nvPr/>
        </p:nvSpPr>
        <p:spPr>
          <a:xfrm>
            <a:off x="4360843" y="1516699"/>
            <a:ext cx="5249881" cy="4402009"/>
          </a:xfrm>
          <a:prstGeom prst="wedgeRoundRectCallout">
            <a:avLst>
              <a:gd name="adj1" fmla="val -62744"/>
              <a:gd name="adj2" fmla="val 21969"/>
              <a:gd name="adj3" fmla="val 16667"/>
            </a:avLst>
          </a:prstGeom>
          <a:solidFill>
            <a:schemeClr val="bg1">
              <a:lumMod val="95000"/>
            </a:schemeClr>
          </a:solidFill>
          <a:ln>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Brooke receives a findings letter via email from the CSSC Manager advising her that;</a:t>
            </a:r>
          </a:p>
          <a:p>
            <a:pPr algn="ctr"/>
            <a:endParaRPr lang="en-AU" sz="1600" dirty="0">
              <a:solidFill>
                <a:schemeClr val="tx1"/>
              </a:solidFill>
            </a:endParaRPr>
          </a:p>
          <a:p>
            <a:pPr marL="342900" indent="-342900">
              <a:buAutoNum type="arabicPeriod"/>
            </a:pPr>
            <a:r>
              <a:rPr lang="en-AU" sz="1600" dirty="0">
                <a:solidFill>
                  <a:schemeClr val="tx1"/>
                </a:solidFill>
              </a:rPr>
              <a:t>Her concerns about Ruby’s contact were substantiated and that contact between Ruby and her father will now be supervised and at the CSSC.  </a:t>
            </a:r>
          </a:p>
          <a:p>
            <a:pPr marL="342900" indent="-342900">
              <a:buAutoNum type="arabicPeriod"/>
            </a:pPr>
            <a:r>
              <a:rPr lang="en-AU" sz="1600" dirty="0">
                <a:solidFill>
                  <a:schemeClr val="tx1"/>
                </a:solidFill>
              </a:rPr>
              <a:t>Her concerns about the SOC review were not substantiated and the SOC review will continue. </a:t>
            </a:r>
          </a:p>
          <a:p>
            <a:endParaRPr lang="en-AU" sz="1600" dirty="0">
              <a:solidFill>
                <a:schemeClr val="tx1"/>
              </a:solidFill>
            </a:endParaRPr>
          </a:p>
          <a:p>
            <a:r>
              <a:rPr lang="en-AU" sz="1600" dirty="0">
                <a:solidFill>
                  <a:schemeClr val="tx1"/>
                </a:solidFill>
              </a:rPr>
              <a:t>Brooke provides feedback that she is still unhappy that the SOC review is going ahead despite the Manager agreeing that the Uncle should not be at contact.  Brooke is advised the outcome has not been changed and is provided with information on how to raise an Internal Review.  The complaint is closed</a:t>
            </a:r>
          </a:p>
        </p:txBody>
      </p:sp>
      <p:sp>
        <p:nvSpPr>
          <p:cNvPr id="10" name="Oval 9">
            <a:extLst>
              <a:ext uri="{FF2B5EF4-FFF2-40B4-BE49-F238E27FC236}">
                <a16:creationId xmlns:a16="http://schemas.microsoft.com/office/drawing/2014/main" id="{43F390E8-07E3-45CA-BC61-5D3810C860A2}"/>
              </a:ext>
            </a:extLst>
          </p:cNvPr>
          <p:cNvSpPr/>
          <p:nvPr/>
        </p:nvSpPr>
        <p:spPr>
          <a:xfrm>
            <a:off x="507292" y="3498215"/>
            <a:ext cx="2667870" cy="2420493"/>
          </a:xfrm>
          <a:prstGeom prst="ellipse">
            <a:avLst/>
          </a:prstGeom>
          <a:blipFill dpi="0" rotWithShape="1">
            <a:blip r:embed="rId4"/>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80386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4490B31-FEAB-91C0-6383-0A0179BF4C12}"/>
              </a:ext>
            </a:extLst>
          </p:cNvPr>
          <p:cNvSpPr/>
          <p:nvPr/>
        </p:nvSpPr>
        <p:spPr>
          <a:xfrm>
            <a:off x="467346" y="2751713"/>
            <a:ext cx="1010916" cy="860802"/>
          </a:xfrm>
          <a:prstGeom prst="ellipse">
            <a:avLst/>
          </a:prstGeom>
          <a:solidFill>
            <a:srgbClr val="F8AB9E"/>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sp>
        <p:nvSpPr>
          <p:cNvPr id="3" name="Arrow: Pentagon 2">
            <a:extLst>
              <a:ext uri="{FF2B5EF4-FFF2-40B4-BE49-F238E27FC236}">
                <a16:creationId xmlns:a16="http://schemas.microsoft.com/office/drawing/2014/main" id="{E7903B83-F96F-76B6-FF78-FCD698920594}"/>
              </a:ext>
            </a:extLst>
          </p:cNvPr>
          <p:cNvSpPr/>
          <p:nvPr/>
        </p:nvSpPr>
        <p:spPr>
          <a:xfrm>
            <a:off x="0" y="2033847"/>
            <a:ext cx="3902697" cy="390525"/>
          </a:xfrm>
          <a:prstGeom prst="homePlate">
            <a:avLst/>
          </a:prstGeom>
          <a:solidFill>
            <a:srgbClr val="F25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6F001D66-52B6-CF03-2264-FE382BD254BA}"/>
              </a:ext>
            </a:extLst>
          </p:cNvPr>
          <p:cNvSpPr txBox="1"/>
          <p:nvPr/>
        </p:nvSpPr>
        <p:spPr>
          <a:xfrm>
            <a:off x="0" y="2026405"/>
            <a:ext cx="3479280" cy="369332"/>
          </a:xfrm>
          <a:prstGeom prst="rect">
            <a:avLst/>
          </a:prstGeom>
          <a:noFill/>
        </p:spPr>
        <p:txBody>
          <a:bodyPr wrap="square" rtlCol="0">
            <a:spAutoFit/>
          </a:bodyPr>
          <a:lstStyle/>
          <a:p>
            <a:r>
              <a:rPr lang="en-AU" b="1" dirty="0">
                <a:solidFill>
                  <a:schemeClr val="bg1"/>
                </a:solidFill>
              </a:rPr>
              <a:t>Internal Review| Scenario</a:t>
            </a:r>
          </a:p>
        </p:txBody>
      </p:sp>
      <p:sp>
        <p:nvSpPr>
          <p:cNvPr id="5" name="Text Box 32">
            <a:extLst>
              <a:ext uri="{FF2B5EF4-FFF2-40B4-BE49-F238E27FC236}">
                <a16:creationId xmlns:a16="http://schemas.microsoft.com/office/drawing/2014/main" id="{DD7A04CE-41B2-5BFC-732A-5BBF79EE1199}"/>
              </a:ext>
            </a:extLst>
          </p:cNvPr>
          <p:cNvSpPr txBox="1"/>
          <p:nvPr/>
        </p:nvSpPr>
        <p:spPr>
          <a:xfrm>
            <a:off x="963469" y="2969937"/>
            <a:ext cx="2847392" cy="691811"/>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lgn="ctr" defTabSz="914411">
              <a:lnSpc>
                <a:spcPct val="107000"/>
              </a:lnSpc>
              <a:defRPr/>
            </a:pPr>
            <a:r>
              <a:rPr lang="en-AU" sz="1100" b="1" kern="0" dirty="0">
                <a:solidFill>
                  <a:srgbClr val="F2583C"/>
                </a:solidFill>
                <a:latin typeface="Avenir Next LT Pro" panose="020B0504020202020204" pitchFamily="34" charset="0"/>
                <a:ea typeface="Calibri" panose="020F0502020204030204" pitchFamily="34" charset="0"/>
                <a:cs typeface="Times New Roman" panose="02020603050405020304" pitchFamily="18" charset="0"/>
              </a:rPr>
              <a:t>Brooke phones the Complaints Unit to raise an Internal Review</a:t>
            </a:r>
          </a:p>
        </p:txBody>
      </p:sp>
      <p:sp>
        <p:nvSpPr>
          <p:cNvPr id="6" name="Oval 5">
            <a:extLst>
              <a:ext uri="{FF2B5EF4-FFF2-40B4-BE49-F238E27FC236}">
                <a16:creationId xmlns:a16="http://schemas.microsoft.com/office/drawing/2014/main" id="{374EB819-2A3B-D927-EA27-F604E05DD545}"/>
              </a:ext>
            </a:extLst>
          </p:cNvPr>
          <p:cNvSpPr/>
          <p:nvPr/>
        </p:nvSpPr>
        <p:spPr>
          <a:xfrm>
            <a:off x="8440697" y="1003332"/>
            <a:ext cx="2667870" cy="2420493"/>
          </a:xfrm>
          <a:prstGeom prst="ellipse">
            <a:avLst/>
          </a:prstGeom>
          <a:blipFill dpi="0" rotWithShape="1">
            <a:blip r:embed="rId2" cstate="email">
              <a:extLst>
                <a:ext uri="{28A0092B-C50C-407E-A947-70E740481C1C}">
                  <a14:useLocalDpi xmlns:a14="http://schemas.microsoft.com/office/drawing/2010/main"/>
                </a:ext>
              </a:extLst>
            </a:blip>
            <a:srcRect/>
            <a:tile tx="-304800" ty="-31750" sx="90000" sy="90000" flip="none" algn="tl"/>
          </a:blipFill>
          <a:ln w="19050">
            <a:solidFill>
              <a:srgbClr val="F25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Speech Bubble: Rectangle with Corners Rounded 6">
            <a:extLst>
              <a:ext uri="{FF2B5EF4-FFF2-40B4-BE49-F238E27FC236}">
                <a16:creationId xmlns:a16="http://schemas.microsoft.com/office/drawing/2014/main" id="{35B95C9A-164F-D228-D1FD-C0DC0FE4555C}"/>
              </a:ext>
            </a:extLst>
          </p:cNvPr>
          <p:cNvSpPr/>
          <p:nvPr/>
        </p:nvSpPr>
        <p:spPr>
          <a:xfrm>
            <a:off x="4096266" y="2042275"/>
            <a:ext cx="3981932" cy="2096730"/>
          </a:xfrm>
          <a:prstGeom prst="wedgeRoundRectCallout">
            <a:avLst>
              <a:gd name="adj1" fmla="val 56629"/>
              <a:gd name="adj2" fmla="val -37774"/>
              <a:gd name="adj3" fmla="val 16667"/>
            </a:avLst>
          </a:prstGeom>
          <a:solidFill>
            <a:schemeClr val="bg1">
              <a:lumMod val="9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The advisor records Brooke’s concerns, checks the departments record keeping systems.  Records show that Brooke already raised a FAAR and a complaint with similar concerns and the complaint was finalised within the past 28 days. The advisor decides to raise an Internal Review</a:t>
            </a:r>
          </a:p>
        </p:txBody>
      </p:sp>
      <p:sp>
        <p:nvSpPr>
          <p:cNvPr id="8" name="TextBox 7">
            <a:extLst>
              <a:ext uri="{FF2B5EF4-FFF2-40B4-BE49-F238E27FC236}">
                <a16:creationId xmlns:a16="http://schemas.microsoft.com/office/drawing/2014/main" id="{8B11ACEE-CE1D-DD9C-4F99-6A65D510C96E}"/>
              </a:ext>
            </a:extLst>
          </p:cNvPr>
          <p:cNvSpPr txBox="1"/>
          <p:nvPr/>
        </p:nvSpPr>
        <p:spPr>
          <a:xfrm>
            <a:off x="6619074" y="5551182"/>
            <a:ext cx="3316689" cy="707886"/>
          </a:xfrm>
          <a:prstGeom prst="rect">
            <a:avLst/>
          </a:prstGeom>
          <a:noFill/>
        </p:spPr>
        <p:txBody>
          <a:bodyPr wrap="square">
            <a:spAutoFit/>
          </a:bodyPr>
          <a:lstStyle/>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Brooke’s concerns are referred to the CU, Senior Advisor.</a:t>
            </a:r>
          </a:p>
          <a:p>
            <a:pPr algn="ctr"/>
            <a:endParaRPr lang="en-AU" sz="400" dirty="0">
              <a:solidFill>
                <a:schemeClr val="tx1">
                  <a:lumMod val="75000"/>
                  <a:lumOff val="25000"/>
                </a:schemeClr>
              </a:solidFill>
              <a:latin typeface="Avenir Next LT Pro" panose="020B0504020202020204" pitchFamily="34" charset="0"/>
              <a:cs typeface="Times New Roman" panose="02020603050405020304" pitchFamily="18" charset="0"/>
            </a:endParaRPr>
          </a:p>
          <a:p>
            <a:pPr algn="ctr"/>
            <a:r>
              <a:rPr lang="en-AU" sz="1200" dirty="0">
                <a:solidFill>
                  <a:schemeClr val="tx1">
                    <a:lumMod val="75000"/>
                    <a:lumOff val="25000"/>
                  </a:schemeClr>
                </a:solidFill>
                <a:latin typeface="Avenir Next LT Pro" panose="020B0504020202020204" pitchFamily="34" charset="0"/>
                <a:cs typeface="Times New Roman" panose="02020603050405020304" pitchFamily="18" charset="0"/>
              </a:rPr>
              <a:t>The Internal Review has a 45 day timeframe</a:t>
            </a:r>
          </a:p>
        </p:txBody>
      </p:sp>
      <p:sp>
        <p:nvSpPr>
          <p:cNvPr id="9" name="Arc 8">
            <a:extLst>
              <a:ext uri="{FF2B5EF4-FFF2-40B4-BE49-F238E27FC236}">
                <a16:creationId xmlns:a16="http://schemas.microsoft.com/office/drawing/2014/main" id="{5B857BBE-BD8D-A6AC-72B2-23BDFBAC7655}"/>
              </a:ext>
            </a:extLst>
          </p:cNvPr>
          <p:cNvSpPr/>
          <p:nvPr/>
        </p:nvSpPr>
        <p:spPr>
          <a:xfrm rot="11651173">
            <a:off x="5268764" y="3756332"/>
            <a:ext cx="1930160" cy="1195477"/>
          </a:xfrm>
          <a:prstGeom prst="arc">
            <a:avLst>
              <a:gd name="adj1" fmla="val 13837447"/>
              <a:gd name="adj2" fmla="val 21427008"/>
            </a:avLst>
          </a:prstGeom>
          <a:ln w="952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0" name="Oval 9">
            <a:extLst>
              <a:ext uri="{FF2B5EF4-FFF2-40B4-BE49-F238E27FC236}">
                <a16:creationId xmlns:a16="http://schemas.microsoft.com/office/drawing/2014/main" id="{FB4CED48-4F03-7A0B-3274-5830578DF962}"/>
              </a:ext>
            </a:extLst>
          </p:cNvPr>
          <p:cNvSpPr/>
          <p:nvPr/>
        </p:nvSpPr>
        <p:spPr>
          <a:xfrm>
            <a:off x="193984" y="913368"/>
            <a:ext cx="1010916" cy="860802"/>
          </a:xfrm>
          <a:prstGeom prst="ellipse">
            <a:avLst/>
          </a:prstGeom>
          <a:solidFill>
            <a:srgbClr val="F8AB9E"/>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1" name="Graphic 10" descr="Contract outline">
            <a:extLst>
              <a:ext uri="{FF2B5EF4-FFF2-40B4-BE49-F238E27FC236}">
                <a16:creationId xmlns:a16="http://schemas.microsoft.com/office/drawing/2014/main" id="{EFC1CBF2-EC0C-829B-1D35-2FADF4AF2E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24854">
            <a:off x="-31805" y="845482"/>
            <a:ext cx="913301" cy="913301"/>
          </a:xfrm>
          <a:prstGeom prst="rect">
            <a:avLst/>
          </a:prstGeom>
        </p:spPr>
      </p:pic>
      <p:sp>
        <p:nvSpPr>
          <p:cNvPr id="12" name="Text Box 32">
            <a:extLst>
              <a:ext uri="{FF2B5EF4-FFF2-40B4-BE49-F238E27FC236}">
                <a16:creationId xmlns:a16="http://schemas.microsoft.com/office/drawing/2014/main" id="{3EC5FE5B-F4BB-866E-7867-B68FFC988BED}"/>
              </a:ext>
            </a:extLst>
          </p:cNvPr>
          <p:cNvSpPr txBox="1"/>
          <p:nvPr/>
        </p:nvSpPr>
        <p:spPr>
          <a:xfrm>
            <a:off x="899538" y="1088252"/>
            <a:ext cx="3624778" cy="294725"/>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E32D0F"/>
                </a:solidFill>
                <a:latin typeface="Avenir Next LT Pro" panose="020B0504020202020204" pitchFamily="34" charset="0"/>
                <a:ea typeface="Calibri" panose="020F0502020204030204" pitchFamily="34" charset="0"/>
                <a:cs typeface="Times New Roman" panose="02020603050405020304" pitchFamily="18" charset="0"/>
              </a:rPr>
              <a:t>Internal Review</a:t>
            </a:r>
          </a:p>
        </p:txBody>
      </p:sp>
      <p:sp>
        <p:nvSpPr>
          <p:cNvPr id="13" name="TextBox 12">
            <a:extLst>
              <a:ext uri="{FF2B5EF4-FFF2-40B4-BE49-F238E27FC236}">
                <a16:creationId xmlns:a16="http://schemas.microsoft.com/office/drawing/2014/main" id="{4B19B306-7969-EFE9-3A6C-DB26E8975891}"/>
              </a:ext>
            </a:extLst>
          </p:cNvPr>
          <p:cNvSpPr txBox="1"/>
          <p:nvPr/>
        </p:nvSpPr>
        <p:spPr>
          <a:xfrm>
            <a:off x="835607" y="1363250"/>
            <a:ext cx="2667870" cy="338554"/>
          </a:xfrm>
          <a:prstGeom prst="rect">
            <a:avLst/>
          </a:prstGeom>
          <a:noFill/>
        </p:spPr>
        <p:txBody>
          <a:bodyPr wrap="square" rtlCol="0">
            <a:spAutoFit/>
          </a:bodyPr>
          <a:lstStyle/>
          <a:p>
            <a:r>
              <a:rPr lang="en-AU" sz="1600" dirty="0">
                <a:solidFill>
                  <a:srgbClr val="F2583C"/>
                </a:solidFill>
                <a:latin typeface="Avenir Next LT Pro" panose="020B0504020202020204" pitchFamily="34" charset="0"/>
                <a:cs typeface="Times New Roman" panose="02020603050405020304" pitchFamily="18" charset="0"/>
              </a:rPr>
              <a:t>Merit &amp; Process Review</a:t>
            </a:r>
          </a:p>
        </p:txBody>
      </p:sp>
      <p:pic>
        <p:nvPicPr>
          <p:cNvPr id="14" name="Graphic 13" descr="Receiver with solid fill">
            <a:extLst>
              <a:ext uri="{FF2B5EF4-FFF2-40B4-BE49-F238E27FC236}">
                <a16:creationId xmlns:a16="http://schemas.microsoft.com/office/drawing/2014/main" id="{0B679D2E-EB11-40F6-8B3E-163544C91D3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2949" y="2667464"/>
            <a:ext cx="756922" cy="756922"/>
          </a:xfrm>
          <a:prstGeom prst="rect">
            <a:avLst/>
          </a:prstGeom>
        </p:spPr>
      </p:pic>
      <p:sp>
        <p:nvSpPr>
          <p:cNvPr id="15" name="Oval 14">
            <a:extLst>
              <a:ext uri="{FF2B5EF4-FFF2-40B4-BE49-F238E27FC236}">
                <a16:creationId xmlns:a16="http://schemas.microsoft.com/office/drawing/2014/main" id="{546AD655-9120-0606-8AA6-1E93AD74A4C2}"/>
              </a:ext>
            </a:extLst>
          </p:cNvPr>
          <p:cNvSpPr/>
          <p:nvPr/>
        </p:nvSpPr>
        <p:spPr>
          <a:xfrm>
            <a:off x="6626270" y="4614229"/>
            <a:ext cx="1010916" cy="860802"/>
          </a:xfrm>
          <a:prstGeom prst="ellipse">
            <a:avLst/>
          </a:prstGeom>
          <a:solidFill>
            <a:srgbClr val="F8AB9E"/>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16" name="Graphic 15" descr="Contract outline">
            <a:extLst>
              <a:ext uri="{FF2B5EF4-FFF2-40B4-BE49-F238E27FC236}">
                <a16:creationId xmlns:a16="http://schemas.microsoft.com/office/drawing/2014/main" id="{6666D684-C373-FB24-A32F-4839BBFFA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24854">
            <a:off x="6400481" y="4546343"/>
            <a:ext cx="913301" cy="913301"/>
          </a:xfrm>
          <a:prstGeom prst="rect">
            <a:avLst/>
          </a:prstGeom>
        </p:spPr>
      </p:pic>
      <p:sp>
        <p:nvSpPr>
          <p:cNvPr id="17" name="Text Box 32">
            <a:extLst>
              <a:ext uri="{FF2B5EF4-FFF2-40B4-BE49-F238E27FC236}">
                <a16:creationId xmlns:a16="http://schemas.microsoft.com/office/drawing/2014/main" id="{58D9FC5E-0DD4-08B5-C075-DA87E5C9B2E6}"/>
              </a:ext>
            </a:extLst>
          </p:cNvPr>
          <p:cNvSpPr txBox="1"/>
          <p:nvPr/>
        </p:nvSpPr>
        <p:spPr>
          <a:xfrm>
            <a:off x="7331824" y="4789113"/>
            <a:ext cx="3624778" cy="294725"/>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F2583C"/>
                </a:solidFill>
                <a:latin typeface="Avenir Next LT Pro" panose="020B0504020202020204" pitchFamily="34" charset="0"/>
                <a:ea typeface="Calibri" panose="020F0502020204030204" pitchFamily="34" charset="0"/>
                <a:cs typeface="Times New Roman" panose="02020603050405020304" pitchFamily="18" charset="0"/>
              </a:rPr>
              <a:t>Internal Review</a:t>
            </a:r>
          </a:p>
        </p:txBody>
      </p:sp>
      <p:sp>
        <p:nvSpPr>
          <p:cNvPr id="18" name="TextBox 17">
            <a:extLst>
              <a:ext uri="{FF2B5EF4-FFF2-40B4-BE49-F238E27FC236}">
                <a16:creationId xmlns:a16="http://schemas.microsoft.com/office/drawing/2014/main" id="{DC7E892D-96BC-7D3E-8C7F-C32B8DA526EE}"/>
              </a:ext>
            </a:extLst>
          </p:cNvPr>
          <p:cNvSpPr txBox="1"/>
          <p:nvPr/>
        </p:nvSpPr>
        <p:spPr>
          <a:xfrm>
            <a:off x="7267893" y="5064111"/>
            <a:ext cx="2667870" cy="338554"/>
          </a:xfrm>
          <a:prstGeom prst="rect">
            <a:avLst/>
          </a:prstGeom>
          <a:noFill/>
        </p:spPr>
        <p:txBody>
          <a:bodyPr wrap="square" rtlCol="0">
            <a:spAutoFit/>
          </a:bodyPr>
          <a:lstStyle/>
          <a:p>
            <a:r>
              <a:rPr lang="en-AU" sz="1600" dirty="0">
                <a:solidFill>
                  <a:srgbClr val="F2583C"/>
                </a:solidFill>
                <a:latin typeface="Avenir Next LT Pro" panose="020B0504020202020204" pitchFamily="34" charset="0"/>
                <a:cs typeface="Times New Roman" panose="02020603050405020304" pitchFamily="18" charset="0"/>
              </a:rPr>
              <a:t>Merit &amp; Process Review</a:t>
            </a:r>
          </a:p>
        </p:txBody>
      </p:sp>
      <p:sp>
        <p:nvSpPr>
          <p:cNvPr id="20" name="Oval 19">
            <a:extLst>
              <a:ext uri="{FF2B5EF4-FFF2-40B4-BE49-F238E27FC236}">
                <a16:creationId xmlns:a16="http://schemas.microsoft.com/office/drawing/2014/main" id="{1A363C6E-1508-584E-7727-5D2C0CDE12E9}"/>
              </a:ext>
            </a:extLst>
          </p:cNvPr>
          <p:cNvSpPr/>
          <p:nvPr/>
        </p:nvSpPr>
        <p:spPr>
          <a:xfrm>
            <a:off x="835607" y="3830739"/>
            <a:ext cx="2667870" cy="2420493"/>
          </a:xfrm>
          <a:prstGeom prst="ellipse">
            <a:avLst/>
          </a:prstGeom>
          <a:blipFill dpi="0" rotWithShape="1">
            <a:blip r:embed="rId7"/>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10204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F50C9B55-7010-7480-C00B-32454AC53D4C}"/>
              </a:ext>
            </a:extLst>
          </p:cNvPr>
          <p:cNvSpPr/>
          <p:nvPr/>
        </p:nvSpPr>
        <p:spPr>
          <a:xfrm>
            <a:off x="0" y="1917937"/>
            <a:ext cx="3648173" cy="390525"/>
          </a:xfrm>
          <a:prstGeom prst="homePlate">
            <a:avLst/>
          </a:prstGeom>
          <a:solidFill>
            <a:srgbClr val="F25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7286CD44-8E4E-D715-A05B-BB171C10418F}"/>
              </a:ext>
            </a:extLst>
          </p:cNvPr>
          <p:cNvSpPr txBox="1"/>
          <p:nvPr/>
        </p:nvSpPr>
        <p:spPr>
          <a:xfrm>
            <a:off x="0" y="1910495"/>
            <a:ext cx="3215517" cy="369332"/>
          </a:xfrm>
          <a:prstGeom prst="rect">
            <a:avLst/>
          </a:prstGeom>
          <a:noFill/>
        </p:spPr>
        <p:txBody>
          <a:bodyPr wrap="square" rtlCol="0">
            <a:spAutoFit/>
          </a:bodyPr>
          <a:lstStyle/>
          <a:p>
            <a:r>
              <a:rPr lang="en-AU" b="1" dirty="0">
                <a:solidFill>
                  <a:schemeClr val="bg1"/>
                </a:solidFill>
              </a:rPr>
              <a:t>Internal Review| Scenario</a:t>
            </a:r>
          </a:p>
        </p:txBody>
      </p:sp>
      <p:sp>
        <p:nvSpPr>
          <p:cNvPr id="4" name="Speech Bubble: Rectangle with Corners Rounded 3">
            <a:extLst>
              <a:ext uri="{FF2B5EF4-FFF2-40B4-BE49-F238E27FC236}">
                <a16:creationId xmlns:a16="http://schemas.microsoft.com/office/drawing/2014/main" id="{E5A36053-6353-2ED0-C4EF-BB57C84A781B}"/>
              </a:ext>
            </a:extLst>
          </p:cNvPr>
          <p:cNvSpPr/>
          <p:nvPr/>
        </p:nvSpPr>
        <p:spPr>
          <a:xfrm>
            <a:off x="3823672" y="1741844"/>
            <a:ext cx="4758010" cy="4921603"/>
          </a:xfrm>
          <a:prstGeom prst="wedgeRoundRectCallout">
            <a:avLst>
              <a:gd name="adj1" fmla="val 58465"/>
              <a:gd name="adj2" fmla="val -29594"/>
              <a:gd name="adj3" fmla="val 16667"/>
            </a:avLst>
          </a:prstGeom>
          <a:solidFill>
            <a:schemeClr val="bg1">
              <a:lumMod val="9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a:solidFill>
                  <a:schemeClr val="tx1"/>
                </a:solidFill>
              </a:rPr>
              <a:t>Jane, the Senior Advisor contacts Brooke to discuss her concerns and confirm the Terms of Reference (TOR) for her internal review. </a:t>
            </a:r>
          </a:p>
          <a:p>
            <a:pPr algn="ctr"/>
            <a:endParaRPr lang="en-AU" sz="1600" dirty="0">
              <a:solidFill>
                <a:schemeClr val="tx1"/>
              </a:solidFill>
            </a:endParaRPr>
          </a:p>
          <a:p>
            <a:pPr algn="ctr"/>
            <a:r>
              <a:rPr lang="en-AU" sz="1600" dirty="0">
                <a:solidFill>
                  <a:schemeClr val="tx1"/>
                </a:solidFill>
              </a:rPr>
              <a:t>Based on the TOR Jane decides to conduct an Internal (Merit) Review. Throughout the investigation, Jane works collaboratively the CSSC Manager and Brooke. </a:t>
            </a:r>
          </a:p>
          <a:p>
            <a:pPr algn="ctr"/>
            <a:endParaRPr lang="en-AU" sz="1600" dirty="0">
              <a:solidFill>
                <a:schemeClr val="tx1"/>
              </a:solidFill>
            </a:endParaRPr>
          </a:p>
          <a:p>
            <a:pPr algn="ctr"/>
            <a:r>
              <a:rPr lang="en-AU" sz="1600" dirty="0">
                <a:solidFill>
                  <a:schemeClr val="tx1"/>
                </a:solidFill>
              </a:rPr>
              <a:t>During the investigation the SOC was finalised with outcome that standards were met. In addition it was identified that Ruby may benefit from seeing a counsellor.</a:t>
            </a:r>
          </a:p>
          <a:p>
            <a:pPr algn="ctr"/>
            <a:endParaRPr lang="en-AU" sz="1600" dirty="0">
              <a:solidFill>
                <a:schemeClr val="tx1"/>
              </a:solidFill>
            </a:endParaRPr>
          </a:p>
          <a:p>
            <a:pPr algn="ctr"/>
            <a:r>
              <a:rPr lang="en-AU" sz="1600" dirty="0">
                <a:solidFill>
                  <a:schemeClr val="tx1"/>
                </a:solidFill>
              </a:rPr>
              <a:t>Brooke receives a written outcome letter advising her of the findings of the investigation and that the CSO will be in contact to arrange a time for Ruby to see a counsellor. Brooke is happy with the outcome. The Internal Review is closed.</a:t>
            </a:r>
          </a:p>
        </p:txBody>
      </p:sp>
      <p:sp>
        <p:nvSpPr>
          <p:cNvPr id="5" name="Oval 4">
            <a:extLst>
              <a:ext uri="{FF2B5EF4-FFF2-40B4-BE49-F238E27FC236}">
                <a16:creationId xmlns:a16="http://schemas.microsoft.com/office/drawing/2014/main" id="{29831A03-69A3-E0A8-E7F1-5114764962D0}"/>
              </a:ext>
            </a:extLst>
          </p:cNvPr>
          <p:cNvSpPr/>
          <p:nvPr/>
        </p:nvSpPr>
        <p:spPr>
          <a:xfrm>
            <a:off x="338680" y="835177"/>
            <a:ext cx="1010916" cy="860802"/>
          </a:xfrm>
          <a:prstGeom prst="ellipse">
            <a:avLst/>
          </a:prstGeom>
          <a:solidFill>
            <a:srgbClr val="F8AB9E"/>
          </a:solidFill>
          <a:ln w="12700" cap="flat" cmpd="sng" algn="ctr">
            <a:noFill/>
            <a:prstDash val="solid"/>
            <a:miter lim="800000"/>
          </a:ln>
          <a:effectLst/>
        </p:spPr>
        <p:txBody>
          <a:bodyPr rot="0" spcFirstLastPara="0" vert="horz" wrap="square" lIns="36000" tIns="45721" rIns="36000" bIns="45721" numCol="1" spcCol="0" rtlCol="0" fromWordArt="0" anchor="ctr" anchorCtr="0" forceAA="0" compatLnSpc="1">
            <a:prstTxWarp prst="textNoShape">
              <a:avLst/>
            </a:prstTxWarp>
            <a:noAutofit/>
          </a:bodyPr>
          <a:lstStyle/>
          <a:p>
            <a:pPr algn="ctr" defTabSz="914411">
              <a:lnSpc>
                <a:spcPct val="107000"/>
              </a:lnSpc>
              <a:spcAft>
                <a:spcPts val="800"/>
              </a:spcAft>
              <a:defRPr/>
            </a:pPr>
            <a:r>
              <a:rPr lang="en-AU" sz="2000" kern="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 </a:t>
            </a:r>
            <a:endParaRPr lang="en-AU" sz="1401" kern="0" dirty="0">
              <a:solidFill>
                <a:srgbClr val="143858"/>
              </a:solidFill>
              <a:latin typeface="Calibri" panose="020F0502020204030204"/>
              <a:ea typeface="Calibri" panose="020F0502020204030204" pitchFamily="34" charset="0"/>
              <a:cs typeface="Times New Roman" panose="02020603050405020304" pitchFamily="18" charset="0"/>
            </a:endParaRPr>
          </a:p>
        </p:txBody>
      </p:sp>
      <p:pic>
        <p:nvPicPr>
          <p:cNvPr id="6" name="Graphic 5" descr="Contract outline">
            <a:extLst>
              <a:ext uri="{FF2B5EF4-FFF2-40B4-BE49-F238E27FC236}">
                <a16:creationId xmlns:a16="http://schemas.microsoft.com/office/drawing/2014/main" id="{C9EC7B01-0774-1570-D7EE-C32C336D77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124854">
            <a:off x="112891" y="767291"/>
            <a:ext cx="913301" cy="913301"/>
          </a:xfrm>
          <a:prstGeom prst="rect">
            <a:avLst/>
          </a:prstGeom>
        </p:spPr>
      </p:pic>
      <p:sp>
        <p:nvSpPr>
          <p:cNvPr id="7" name="Text Box 32">
            <a:extLst>
              <a:ext uri="{FF2B5EF4-FFF2-40B4-BE49-F238E27FC236}">
                <a16:creationId xmlns:a16="http://schemas.microsoft.com/office/drawing/2014/main" id="{6F6BAA49-5AB4-C1E4-FA0D-ED377D7D8D79}"/>
              </a:ext>
            </a:extLst>
          </p:cNvPr>
          <p:cNvSpPr txBox="1"/>
          <p:nvPr/>
        </p:nvSpPr>
        <p:spPr>
          <a:xfrm>
            <a:off x="1044234" y="1010061"/>
            <a:ext cx="3624778" cy="294725"/>
          </a:xfrm>
          <a:prstGeom prst="rect">
            <a:avLst/>
          </a:prstGeom>
          <a:no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defTabSz="914411">
              <a:lnSpc>
                <a:spcPct val="107000"/>
              </a:lnSpc>
              <a:defRPr/>
            </a:pPr>
            <a:r>
              <a:rPr lang="en-AU" b="1" kern="0" dirty="0">
                <a:solidFill>
                  <a:srgbClr val="E32D0F"/>
                </a:solidFill>
                <a:latin typeface="Avenir Next LT Pro" panose="020B0504020202020204" pitchFamily="34" charset="0"/>
                <a:ea typeface="Calibri" panose="020F0502020204030204" pitchFamily="34" charset="0"/>
                <a:cs typeface="Times New Roman" panose="02020603050405020304" pitchFamily="18" charset="0"/>
              </a:rPr>
              <a:t>Internal Review</a:t>
            </a:r>
          </a:p>
        </p:txBody>
      </p:sp>
      <p:sp>
        <p:nvSpPr>
          <p:cNvPr id="8" name="TextBox 7">
            <a:extLst>
              <a:ext uri="{FF2B5EF4-FFF2-40B4-BE49-F238E27FC236}">
                <a16:creationId xmlns:a16="http://schemas.microsoft.com/office/drawing/2014/main" id="{1F6FE388-EF39-19C9-AF2F-30716D8E19FF}"/>
              </a:ext>
            </a:extLst>
          </p:cNvPr>
          <p:cNvSpPr txBox="1"/>
          <p:nvPr/>
        </p:nvSpPr>
        <p:spPr>
          <a:xfrm>
            <a:off x="980303" y="1285059"/>
            <a:ext cx="2667870" cy="338554"/>
          </a:xfrm>
          <a:prstGeom prst="rect">
            <a:avLst/>
          </a:prstGeom>
          <a:noFill/>
        </p:spPr>
        <p:txBody>
          <a:bodyPr wrap="square" rtlCol="0">
            <a:spAutoFit/>
          </a:bodyPr>
          <a:lstStyle/>
          <a:p>
            <a:r>
              <a:rPr lang="en-AU" sz="1600" dirty="0">
                <a:solidFill>
                  <a:srgbClr val="F2583C"/>
                </a:solidFill>
                <a:latin typeface="Avenir Next LT Pro" panose="020B0504020202020204" pitchFamily="34" charset="0"/>
                <a:cs typeface="Times New Roman" panose="02020603050405020304" pitchFamily="18" charset="0"/>
              </a:rPr>
              <a:t>Merit &amp; Process Review</a:t>
            </a:r>
          </a:p>
        </p:txBody>
      </p:sp>
      <p:sp>
        <p:nvSpPr>
          <p:cNvPr id="9" name="Oval 8">
            <a:extLst>
              <a:ext uri="{FF2B5EF4-FFF2-40B4-BE49-F238E27FC236}">
                <a16:creationId xmlns:a16="http://schemas.microsoft.com/office/drawing/2014/main" id="{A7ACD9A0-D1C9-7947-6DE9-767F795C6115}"/>
              </a:ext>
            </a:extLst>
          </p:cNvPr>
          <p:cNvSpPr/>
          <p:nvPr/>
        </p:nvSpPr>
        <p:spPr>
          <a:xfrm>
            <a:off x="8976484" y="1162727"/>
            <a:ext cx="2667870" cy="2420493"/>
          </a:xfrm>
          <a:prstGeom prst="ellipse">
            <a:avLst/>
          </a:prstGeom>
          <a:blipFill dpi="0" rotWithShape="1">
            <a:blip r:embed="rId4" cstate="email">
              <a:extLst>
                <a:ext uri="{28A0092B-C50C-407E-A947-70E740481C1C}">
                  <a14:useLocalDpi xmlns:a14="http://schemas.microsoft.com/office/drawing/2010/main"/>
                </a:ext>
              </a:extLst>
            </a:blip>
            <a:srcRect/>
            <a:tile tx="-31750" ty="-203200" sx="100000" sy="97000" flip="none" algn="tl"/>
          </a:blipFill>
          <a:ln w="19050">
            <a:solidFill>
              <a:srgbClr val="377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1BE839DB-CBB1-2B69-052E-B215FE7219D7}"/>
              </a:ext>
            </a:extLst>
          </p:cNvPr>
          <p:cNvSpPr/>
          <p:nvPr/>
        </p:nvSpPr>
        <p:spPr>
          <a:xfrm>
            <a:off x="547647" y="3602330"/>
            <a:ext cx="2667870" cy="2420493"/>
          </a:xfrm>
          <a:prstGeom prst="ellipse">
            <a:avLst/>
          </a:prstGeom>
          <a:blipFill dpi="0" rotWithShape="1">
            <a:blip r:embed="rId5"/>
            <a:srcRect/>
            <a:tile tx="-31750" ty="-146050" sx="46000" sy="46000" flip="none" algn="tl"/>
          </a:blip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1405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90AF-136C-8514-8FAC-C96E9143A706}"/>
              </a:ext>
            </a:extLst>
          </p:cNvPr>
          <p:cNvSpPr txBox="1">
            <a:spLocks/>
          </p:cNvSpPr>
          <p:nvPr/>
        </p:nvSpPr>
        <p:spPr>
          <a:xfrm>
            <a:off x="344649" y="821804"/>
            <a:ext cx="4368602" cy="1520705"/>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a:t>The Statement </a:t>
            </a:r>
            <a:br>
              <a:rPr lang="en-US" sz="3600"/>
            </a:br>
            <a:r>
              <a:rPr lang="en-US" sz="3600"/>
              <a:t>of Commitment </a:t>
            </a:r>
            <a:endParaRPr lang="en-AU" sz="3600" dirty="0"/>
          </a:p>
        </p:txBody>
      </p:sp>
      <p:sp>
        <p:nvSpPr>
          <p:cNvPr id="3" name="Content Placeholder 2">
            <a:extLst>
              <a:ext uri="{FF2B5EF4-FFF2-40B4-BE49-F238E27FC236}">
                <a16:creationId xmlns:a16="http://schemas.microsoft.com/office/drawing/2014/main" id="{57FF112C-C510-6B5C-1104-FD950970FD08}"/>
              </a:ext>
            </a:extLst>
          </p:cNvPr>
          <p:cNvSpPr txBox="1">
            <a:spLocks/>
          </p:cNvSpPr>
          <p:nvPr/>
        </p:nvSpPr>
        <p:spPr>
          <a:xfrm>
            <a:off x="174568" y="2872899"/>
            <a:ext cx="5137134" cy="3740616"/>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dirty="0"/>
              <a:t>The Statement of Commitment is a formal commitment between the State and key stakeholders that includes the provision of support and resources to foster and kinship carers (carers).</a:t>
            </a:r>
          </a:p>
          <a:p>
            <a:pPr marL="0" indent="0">
              <a:lnSpc>
                <a:spcPct val="90000"/>
              </a:lnSpc>
              <a:buFont typeface="Arial"/>
              <a:buNone/>
            </a:pPr>
            <a:r>
              <a:rPr lang="en-US" sz="2000" dirty="0"/>
              <a:t> </a:t>
            </a:r>
          </a:p>
          <a:p>
            <a:pPr>
              <a:lnSpc>
                <a:spcPct val="90000"/>
              </a:lnSpc>
            </a:pPr>
            <a:r>
              <a:rPr lang="en-US" sz="2000" dirty="0"/>
              <a:t>This commitment has authority under the </a:t>
            </a:r>
            <a:r>
              <a:rPr lang="en-US" sz="2000" i="1" dirty="0"/>
              <a:t>Child Protection Act 1999 </a:t>
            </a:r>
            <a:r>
              <a:rPr lang="en-US" sz="2000" dirty="0"/>
              <a:t>(7i)  and is founded on collaboration to ensure the safety, wellbeing and sense of belonging for children in care. </a:t>
            </a:r>
          </a:p>
        </p:txBody>
      </p:sp>
      <p:pic>
        <p:nvPicPr>
          <p:cNvPr id="4" name="Picture 3">
            <a:extLst>
              <a:ext uri="{FF2B5EF4-FFF2-40B4-BE49-F238E27FC236}">
                <a16:creationId xmlns:a16="http://schemas.microsoft.com/office/drawing/2014/main" id="{3DC17A3F-08EA-C0F1-4081-43EBEFD727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8849" y="1311105"/>
            <a:ext cx="963627" cy="963627"/>
          </a:xfrm>
          <a:prstGeom prst="rect">
            <a:avLst/>
          </a:prstGeom>
        </p:spPr>
      </p:pic>
      <p:pic>
        <p:nvPicPr>
          <p:cNvPr id="5" name="Picture 4">
            <a:extLst>
              <a:ext uri="{FF2B5EF4-FFF2-40B4-BE49-F238E27FC236}">
                <a16:creationId xmlns:a16="http://schemas.microsoft.com/office/drawing/2014/main" id="{059BC7FA-A9D9-C468-B90C-7EDF07CDB4ED}"/>
              </a:ext>
            </a:extLst>
          </p:cNvPr>
          <p:cNvPicPr>
            <a:picLocks noChangeAspect="1"/>
          </p:cNvPicPr>
          <p:nvPr/>
        </p:nvPicPr>
        <p:blipFill>
          <a:blip r:embed="rId3"/>
          <a:srcRect/>
          <a:stretch/>
        </p:blipFill>
        <p:spPr>
          <a:xfrm>
            <a:off x="5673213" y="629264"/>
            <a:ext cx="6517263" cy="622873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6" name="Straight Connector 5">
            <a:extLst>
              <a:ext uri="{FF2B5EF4-FFF2-40B4-BE49-F238E27FC236}">
                <a16:creationId xmlns:a16="http://schemas.microsoft.com/office/drawing/2014/main" id="{456C6B8D-2A94-AB8E-E649-586F0454B16E}"/>
              </a:ext>
            </a:extLst>
          </p:cNvPr>
          <p:cNvCxnSpPr>
            <a:cxnSpLocks/>
          </p:cNvCxnSpPr>
          <p:nvPr/>
        </p:nvCxnSpPr>
        <p:spPr>
          <a:xfrm>
            <a:off x="571943" y="2602229"/>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3546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1F55-9FCB-8DC7-8D6E-179AB78AAA62}"/>
              </a:ext>
            </a:extLst>
          </p:cNvPr>
          <p:cNvSpPr txBox="1">
            <a:spLocks/>
          </p:cNvSpPr>
          <p:nvPr/>
        </p:nvSpPr>
        <p:spPr>
          <a:xfrm>
            <a:off x="529117" y="961232"/>
            <a:ext cx="10445393" cy="1143000"/>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gn="ctr"/>
            <a:r>
              <a:rPr lang="en-US"/>
              <a:t>Agency</a:t>
            </a:r>
            <a:endParaRPr lang="en-AU" dirty="0"/>
          </a:p>
        </p:txBody>
      </p:sp>
      <p:sp>
        <p:nvSpPr>
          <p:cNvPr id="3" name="Content Placeholder 2">
            <a:extLst>
              <a:ext uri="{FF2B5EF4-FFF2-40B4-BE49-F238E27FC236}">
                <a16:creationId xmlns:a16="http://schemas.microsoft.com/office/drawing/2014/main" id="{BFEBF37D-AE09-3BD5-52AC-12730F33B4D0}"/>
              </a:ext>
            </a:extLst>
          </p:cNvPr>
          <p:cNvSpPr txBox="1">
            <a:spLocks/>
          </p:cNvSpPr>
          <p:nvPr/>
        </p:nvSpPr>
        <p:spPr>
          <a:xfrm>
            <a:off x="690079" y="2087600"/>
            <a:ext cx="10284431" cy="4219317"/>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lumMod val="50000"/>
                  </a:schemeClr>
                </a:solidFill>
              </a:rPr>
              <a:t>Slide left blank for agencies to add in their complaints management process</a:t>
            </a:r>
            <a:endParaRPr lang="en-AU" dirty="0">
              <a:solidFill>
                <a:schemeClr val="bg1">
                  <a:lumMod val="50000"/>
                </a:schemeClr>
              </a:solidFill>
            </a:endParaRPr>
          </a:p>
        </p:txBody>
      </p:sp>
    </p:spTree>
    <p:extLst>
      <p:ext uri="{BB962C8B-B14F-4D97-AF65-F5344CB8AC3E}">
        <p14:creationId xmlns:p14="http://schemas.microsoft.com/office/powerpoint/2010/main" val="3859976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A29F92-D74D-AF7A-AA5C-471353581326}"/>
              </a:ext>
            </a:extLst>
          </p:cNvPr>
          <p:cNvSpPr txBox="1"/>
          <p:nvPr/>
        </p:nvSpPr>
        <p:spPr>
          <a:xfrm>
            <a:off x="172324" y="3077855"/>
            <a:ext cx="6865252" cy="2646878"/>
          </a:xfrm>
          <a:prstGeom prst="rect">
            <a:avLst/>
          </a:prstGeom>
          <a:noFill/>
        </p:spPr>
        <p:txBody>
          <a:bodyPr wrap="square" rtlCol="0">
            <a:spAutoFit/>
          </a:bodyPr>
          <a:lstStyle/>
          <a:p>
            <a:pPr marL="285750" indent="-285750">
              <a:buFont typeface="Arial" panose="020B0604020202020204" pitchFamily="34" charset="0"/>
              <a:buChar char="•"/>
            </a:pPr>
            <a:r>
              <a:rPr lang="en-AU" dirty="0"/>
              <a:t>Partnered with the OPG to collaborate of the management of complaints raised on behalf of young people.</a:t>
            </a:r>
          </a:p>
          <a:p>
            <a:endParaRPr lang="en-AU" sz="1000" dirty="0"/>
          </a:p>
          <a:p>
            <a:pPr marL="285750" indent="-285750">
              <a:buFont typeface="Arial" panose="020B0604020202020204" pitchFamily="34" charset="0"/>
              <a:buChar char="•"/>
            </a:pPr>
            <a:r>
              <a:rPr lang="en-AU" dirty="0"/>
              <a:t>Adopted CREATE Foundation’s child friendly complaint reporting form.</a:t>
            </a:r>
          </a:p>
          <a:p>
            <a:endParaRPr lang="en-AU" sz="1000" dirty="0"/>
          </a:p>
          <a:p>
            <a:pPr marL="285750" indent="-285750">
              <a:buFont typeface="Arial" panose="020B0604020202020204" pitchFamily="34" charset="0"/>
              <a:buChar char="•"/>
            </a:pPr>
            <a:r>
              <a:rPr lang="en-AU" dirty="0"/>
              <a:t>Utilise child friendly complaint response templates.</a:t>
            </a:r>
          </a:p>
          <a:p>
            <a:endParaRPr lang="en-AU" sz="1000" dirty="0"/>
          </a:p>
          <a:p>
            <a:pPr marL="285750" indent="-285750">
              <a:buFont typeface="Arial" panose="020B0604020202020204" pitchFamily="34" charset="0"/>
              <a:buChar char="•"/>
            </a:pPr>
            <a:r>
              <a:rPr lang="en-AU" dirty="0"/>
              <a:t>Supported CREATE Foundation consultation with 25 care experience young people to explore their encounters in making complaints.</a:t>
            </a:r>
          </a:p>
          <a:p>
            <a:endParaRPr lang="en-AU" sz="1000" dirty="0"/>
          </a:p>
        </p:txBody>
      </p:sp>
      <p:sp>
        <p:nvSpPr>
          <p:cNvPr id="5" name="TextBox 4">
            <a:extLst>
              <a:ext uri="{FF2B5EF4-FFF2-40B4-BE49-F238E27FC236}">
                <a16:creationId xmlns:a16="http://schemas.microsoft.com/office/drawing/2014/main" id="{161EF5AE-BE31-85EA-73E8-E106C19D9B3C}"/>
              </a:ext>
            </a:extLst>
          </p:cNvPr>
          <p:cNvSpPr txBox="1"/>
          <p:nvPr/>
        </p:nvSpPr>
        <p:spPr>
          <a:xfrm>
            <a:off x="239948" y="1575843"/>
            <a:ext cx="6865252" cy="954107"/>
          </a:xfrm>
          <a:prstGeom prst="rect">
            <a:avLst/>
          </a:prstGeom>
          <a:noFill/>
        </p:spPr>
        <p:txBody>
          <a:bodyPr wrap="square">
            <a:spAutoFit/>
          </a:bodyPr>
          <a:lstStyle/>
          <a:p>
            <a:pPr algn="ctr"/>
            <a:r>
              <a:rPr lang="en-AU" sz="2800" b="1" dirty="0">
                <a:solidFill>
                  <a:schemeClr val="tx1"/>
                </a:solidFill>
                <a:latin typeface="Ink Free" panose="03080402000500000000" pitchFamily="66" charset="0"/>
              </a:rPr>
              <a:t>The Complaints unit doesn’t get a lot of complaints from young people</a:t>
            </a:r>
            <a:endParaRPr lang="en-AU" sz="2800" dirty="0">
              <a:latin typeface="Ink Free" panose="03080402000500000000" pitchFamily="66" charset="0"/>
            </a:endParaRPr>
          </a:p>
        </p:txBody>
      </p:sp>
      <p:sp>
        <p:nvSpPr>
          <p:cNvPr id="6" name="TextBox 5">
            <a:extLst>
              <a:ext uri="{FF2B5EF4-FFF2-40B4-BE49-F238E27FC236}">
                <a16:creationId xmlns:a16="http://schemas.microsoft.com/office/drawing/2014/main" id="{EA8D72BB-37F9-64C0-4683-24D8A11035D2}"/>
              </a:ext>
            </a:extLst>
          </p:cNvPr>
          <p:cNvSpPr txBox="1"/>
          <p:nvPr/>
        </p:nvSpPr>
        <p:spPr>
          <a:xfrm>
            <a:off x="1306285" y="5617029"/>
            <a:ext cx="4929845" cy="967957"/>
          </a:xfrm>
          <a:prstGeom prst="rect">
            <a:avLst/>
          </a:prstGeom>
          <a:noFill/>
        </p:spPr>
        <p:txBody>
          <a:bodyPr wrap="square">
            <a:spAutoFit/>
          </a:bodyPr>
          <a:lstStyle/>
          <a:p>
            <a:pPr algn="ctr">
              <a:lnSpc>
                <a:spcPct val="150000"/>
              </a:lnSpc>
            </a:pPr>
            <a:r>
              <a:rPr lang="en-US" sz="2000" b="1" dirty="0">
                <a:solidFill>
                  <a:srgbClr val="002060"/>
                </a:solidFill>
                <a:latin typeface="+mj-lt"/>
              </a:rPr>
              <a:t>What could you do to support young people raising complaints </a:t>
            </a:r>
            <a:endParaRPr lang="en-AU" sz="2000" b="1" dirty="0">
              <a:solidFill>
                <a:srgbClr val="002060"/>
              </a:solidFill>
              <a:latin typeface="+mj-lt"/>
            </a:endParaRPr>
          </a:p>
        </p:txBody>
      </p:sp>
      <p:sp>
        <p:nvSpPr>
          <p:cNvPr id="7" name="TextBox 6">
            <a:extLst>
              <a:ext uri="{FF2B5EF4-FFF2-40B4-BE49-F238E27FC236}">
                <a16:creationId xmlns:a16="http://schemas.microsoft.com/office/drawing/2014/main" id="{F4CAF2F3-2A51-8513-2107-0DE7EBEFDD05}"/>
              </a:ext>
            </a:extLst>
          </p:cNvPr>
          <p:cNvSpPr txBox="1"/>
          <p:nvPr/>
        </p:nvSpPr>
        <p:spPr>
          <a:xfrm>
            <a:off x="239949" y="2529950"/>
            <a:ext cx="5330758" cy="461665"/>
          </a:xfrm>
          <a:prstGeom prst="rect">
            <a:avLst/>
          </a:prstGeom>
          <a:noFill/>
        </p:spPr>
        <p:txBody>
          <a:bodyPr wrap="square" rtlCol="0">
            <a:spAutoFit/>
          </a:bodyPr>
          <a:lstStyle/>
          <a:p>
            <a:r>
              <a:rPr lang="en-AU" sz="2400" b="1" dirty="0"/>
              <a:t>Things the Complaints unit have done</a:t>
            </a:r>
          </a:p>
        </p:txBody>
      </p:sp>
      <p:sp>
        <p:nvSpPr>
          <p:cNvPr id="8" name="Title 1">
            <a:extLst>
              <a:ext uri="{FF2B5EF4-FFF2-40B4-BE49-F238E27FC236}">
                <a16:creationId xmlns:a16="http://schemas.microsoft.com/office/drawing/2014/main" id="{137AAE34-4151-7E52-F1FF-880C88726721}"/>
              </a:ext>
            </a:extLst>
          </p:cNvPr>
          <p:cNvSpPr txBox="1">
            <a:spLocks/>
          </p:cNvSpPr>
          <p:nvPr/>
        </p:nvSpPr>
        <p:spPr>
          <a:xfrm>
            <a:off x="464825" y="758277"/>
            <a:ext cx="9544493" cy="647976"/>
          </a:xfrm>
          <a:prstGeom prst="rect">
            <a:avLst/>
          </a:prstGeom>
        </p:spPr>
        <p:txBody>
          <a:bodyPr>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200" dirty="0"/>
              <a:t>Supporting Young People to Raise Complaints</a:t>
            </a:r>
          </a:p>
        </p:txBody>
      </p:sp>
      <p:sp>
        <p:nvSpPr>
          <p:cNvPr id="12" name="Rectangle 11">
            <a:extLst>
              <a:ext uri="{FF2B5EF4-FFF2-40B4-BE49-F238E27FC236}">
                <a16:creationId xmlns:a16="http://schemas.microsoft.com/office/drawing/2014/main" id="{6006467D-8312-6350-FD1A-9862267A69BB}"/>
              </a:ext>
            </a:extLst>
          </p:cNvPr>
          <p:cNvSpPr/>
          <p:nvPr/>
        </p:nvSpPr>
        <p:spPr>
          <a:xfrm>
            <a:off x="7276295" y="4053727"/>
            <a:ext cx="2256244" cy="2646878"/>
          </a:xfrm>
          <a:prstGeom prst="rect">
            <a:avLst/>
          </a:prstGeom>
          <a:blipFill dpi="0" rotWithShape="1">
            <a:blip r:embed="rId2"/>
            <a:srcRect/>
            <a:tile tx="-148590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DF35E74C-BA4A-CDB1-78BA-4193EBEAF370}"/>
              </a:ext>
            </a:extLst>
          </p:cNvPr>
          <p:cNvSpPr/>
          <p:nvPr/>
        </p:nvSpPr>
        <p:spPr>
          <a:xfrm>
            <a:off x="7285968" y="1355329"/>
            <a:ext cx="2246571" cy="2646878"/>
          </a:xfrm>
          <a:prstGeom prst="rect">
            <a:avLst/>
          </a:prstGeom>
          <a:blipFill dpi="0" rotWithShape="1">
            <a:blip r:embed="rId3"/>
            <a:srcRect/>
            <a:tile tx="-2108200" ty="-6350" sx="43000" sy="43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0C25FA1-D2C6-737E-D704-5EC9E11F5C7B}"/>
              </a:ext>
            </a:extLst>
          </p:cNvPr>
          <p:cNvSpPr/>
          <p:nvPr/>
        </p:nvSpPr>
        <p:spPr>
          <a:xfrm>
            <a:off x="9780931" y="1355329"/>
            <a:ext cx="2248252" cy="2646878"/>
          </a:xfrm>
          <a:prstGeom prst="rect">
            <a:avLst/>
          </a:prstGeom>
          <a:blipFill dpi="0" rotWithShape="1">
            <a:blip r:embed="rId4"/>
            <a:srcRect/>
            <a:tile tx="-19050" ty="-285750" sx="75000" sy="75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7322AD7F-830F-DD71-F247-8842917952E4}"/>
              </a:ext>
            </a:extLst>
          </p:cNvPr>
          <p:cNvSpPr/>
          <p:nvPr/>
        </p:nvSpPr>
        <p:spPr>
          <a:xfrm>
            <a:off x="9790604" y="4053727"/>
            <a:ext cx="2238579" cy="2646878"/>
          </a:xfrm>
          <a:prstGeom prst="rect">
            <a:avLst/>
          </a:prstGeom>
          <a:blipFill dpi="0" rotWithShape="1">
            <a:blip r:embed="rId5"/>
            <a:srcRect/>
            <a:tile tx="6350" ty="-114300" sx="56000" sy="56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0274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couch&#10;&#10;Description automatically generated with low confidence">
            <a:extLst>
              <a:ext uri="{FF2B5EF4-FFF2-40B4-BE49-F238E27FC236}">
                <a16:creationId xmlns:a16="http://schemas.microsoft.com/office/drawing/2014/main" id="{6457AD0A-9ECB-E7EA-6164-6B42F8334D21}"/>
              </a:ext>
            </a:extLst>
          </p:cNvPr>
          <p:cNvPicPr>
            <a:picLocks noChangeAspect="1"/>
          </p:cNvPicPr>
          <p:nvPr/>
        </p:nvPicPr>
        <p:blipFill rotWithShape="1">
          <a:blip r:embed="rId2" cstate="email">
            <a:alphaModFix amt="79000"/>
            <a:extLst>
              <a:ext uri="{28A0092B-C50C-407E-A947-70E740481C1C}">
                <a14:useLocalDpi xmlns:a14="http://schemas.microsoft.com/office/drawing/2010/main"/>
              </a:ext>
            </a:extLst>
          </a:blip>
          <a:srcRect/>
          <a:stretch/>
        </p:blipFill>
        <p:spPr>
          <a:xfrm>
            <a:off x="3441291" y="639098"/>
            <a:ext cx="8750709" cy="6218902"/>
          </a:xfrm>
          <a:prstGeom prst="rect">
            <a:avLst/>
          </a:prstGeom>
          <a:ln>
            <a:noFill/>
          </a:ln>
          <a:effectLst/>
        </p:spPr>
      </p:pic>
      <p:sp>
        <p:nvSpPr>
          <p:cNvPr id="3" name="Title 1">
            <a:extLst>
              <a:ext uri="{FF2B5EF4-FFF2-40B4-BE49-F238E27FC236}">
                <a16:creationId xmlns:a16="http://schemas.microsoft.com/office/drawing/2014/main" id="{63F3A00F-455C-0903-4C66-A8629A062197}"/>
              </a:ext>
            </a:extLst>
          </p:cNvPr>
          <p:cNvSpPr txBox="1">
            <a:spLocks/>
          </p:cNvSpPr>
          <p:nvPr/>
        </p:nvSpPr>
        <p:spPr>
          <a:xfrm>
            <a:off x="177938" y="2271251"/>
            <a:ext cx="2830733" cy="1971359"/>
          </a:xfrm>
          <a:prstGeom prst="rect">
            <a:avLst/>
          </a:prstGeom>
          <a:noFill/>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sz="5200" b="1" dirty="0">
                <a:latin typeface="+mj-lt"/>
                <a:cs typeface="+mj-cs"/>
              </a:rPr>
              <a:t>Grief and Loss </a:t>
            </a:r>
          </a:p>
        </p:txBody>
      </p:sp>
      <p:sp>
        <p:nvSpPr>
          <p:cNvPr id="5" name="Rectangle 4">
            <a:extLst>
              <a:ext uri="{FF2B5EF4-FFF2-40B4-BE49-F238E27FC236}">
                <a16:creationId xmlns:a16="http://schemas.microsoft.com/office/drawing/2014/main" id="{7E69ED4D-30F7-7A5D-8B47-EDEDAA348F44}"/>
              </a:ext>
            </a:extLst>
          </p:cNvPr>
          <p:cNvSpPr/>
          <p:nvPr/>
        </p:nvSpPr>
        <p:spPr>
          <a:xfrm>
            <a:off x="3333135" y="639098"/>
            <a:ext cx="3795252" cy="6218902"/>
          </a:xfrm>
          <a:prstGeom prst="rect">
            <a:avLst/>
          </a:prstGeom>
          <a:gradFill flip="none" rotWithShape="1">
            <a:gsLst>
              <a:gs pos="54000">
                <a:srgbClr val="FFFFFF">
                  <a:alpha val="73000"/>
                </a:srgbClr>
              </a:gs>
              <a:gs pos="400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0201A48F-6606-4161-A997-AA75A1BCB084}"/>
              </a:ext>
            </a:extLst>
          </p:cNvPr>
          <p:cNvCxnSpPr>
            <a:cxnSpLocks/>
          </p:cNvCxnSpPr>
          <p:nvPr/>
        </p:nvCxnSpPr>
        <p:spPr>
          <a:xfrm>
            <a:off x="177938" y="4549016"/>
            <a:ext cx="1955662"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22828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2DC1-9913-65C0-8AA7-C10EB8814512}"/>
              </a:ext>
            </a:extLst>
          </p:cNvPr>
          <p:cNvSpPr txBox="1">
            <a:spLocks/>
          </p:cNvSpPr>
          <p:nvPr/>
        </p:nvSpPr>
        <p:spPr>
          <a:xfrm>
            <a:off x="5190440" y="329184"/>
            <a:ext cx="6251110" cy="1783080"/>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5400"/>
              <a:t>Grief and Loss </a:t>
            </a:r>
            <a:endParaRPr lang="en-AU" sz="5400" dirty="0"/>
          </a:p>
        </p:txBody>
      </p:sp>
      <p:pic>
        <p:nvPicPr>
          <p:cNvPr id="3" name="Picture 2" descr="A picture containing silhouette&#10;&#10;Description automatically generated">
            <a:extLst>
              <a:ext uri="{FF2B5EF4-FFF2-40B4-BE49-F238E27FC236}">
                <a16:creationId xmlns:a16="http://schemas.microsoft.com/office/drawing/2014/main" id="{68372256-1BBA-3864-33D5-AA60C39251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 y="825910"/>
            <a:ext cx="4081261" cy="60320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
          </a:effectLst>
        </p:spPr>
      </p:pic>
      <p:sp>
        <p:nvSpPr>
          <p:cNvPr id="4" name="Content Placeholder 2">
            <a:extLst>
              <a:ext uri="{FF2B5EF4-FFF2-40B4-BE49-F238E27FC236}">
                <a16:creationId xmlns:a16="http://schemas.microsoft.com/office/drawing/2014/main" id="{C59101E9-F0AC-7531-2E4C-DEEF7C9BA25B}"/>
              </a:ext>
            </a:extLst>
          </p:cNvPr>
          <p:cNvSpPr txBox="1">
            <a:spLocks/>
          </p:cNvSpPr>
          <p:nvPr/>
        </p:nvSpPr>
        <p:spPr>
          <a:xfrm>
            <a:off x="5297762" y="2706623"/>
            <a:ext cx="6358432" cy="3504337"/>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1338" indent="-541338">
              <a:lnSpc>
                <a:spcPct val="90000"/>
              </a:lnSpc>
            </a:pPr>
            <a:r>
              <a:rPr lang="en-AU" sz="1900"/>
              <a:t>Grief and Loss is a normal, natural and healthy experience for all carers to go through when saying goodbye to a child or young person in their care.</a:t>
            </a:r>
          </a:p>
          <a:p>
            <a:pPr marL="541338" indent="-541338">
              <a:lnSpc>
                <a:spcPct val="90000"/>
              </a:lnSpc>
            </a:pPr>
            <a:endParaRPr lang="en-AU" sz="1200"/>
          </a:p>
          <a:p>
            <a:pPr marL="541338" indent="-541338">
              <a:lnSpc>
                <a:spcPct val="90000"/>
              </a:lnSpc>
            </a:pPr>
            <a:r>
              <a:rPr lang="en-US" sz="1900"/>
              <a:t>There are different types of grief and loss dependent on experiences i.e., Complex, Anticipatory, disenfranchised </a:t>
            </a:r>
          </a:p>
          <a:p>
            <a:pPr marL="541338" indent="-541338">
              <a:lnSpc>
                <a:spcPct val="90000"/>
              </a:lnSpc>
            </a:pPr>
            <a:endParaRPr lang="en-AU" sz="1200"/>
          </a:p>
          <a:p>
            <a:pPr marL="541338" indent="-541338">
              <a:lnSpc>
                <a:spcPct val="90000"/>
              </a:lnSpc>
            </a:pPr>
            <a:r>
              <a:rPr lang="en-AU" sz="1900"/>
              <a:t>Attachments would and should have been formed throughout the course of the time children have been in your home – your emotional responses to children and young people leaving is natural and expected.</a:t>
            </a:r>
          </a:p>
          <a:p>
            <a:pPr>
              <a:lnSpc>
                <a:spcPct val="90000"/>
              </a:lnSpc>
            </a:pPr>
            <a:endParaRPr lang="en-AU" sz="1900" dirty="0"/>
          </a:p>
        </p:txBody>
      </p:sp>
      <p:cxnSp>
        <p:nvCxnSpPr>
          <p:cNvPr id="5" name="Straight Connector 4">
            <a:extLst>
              <a:ext uri="{FF2B5EF4-FFF2-40B4-BE49-F238E27FC236}">
                <a16:creationId xmlns:a16="http://schemas.microsoft.com/office/drawing/2014/main" id="{8102F26A-11E5-0F92-5C02-AF20B2F46C42}"/>
              </a:ext>
            </a:extLst>
          </p:cNvPr>
          <p:cNvCxnSpPr>
            <a:cxnSpLocks/>
          </p:cNvCxnSpPr>
          <p:nvPr/>
        </p:nvCxnSpPr>
        <p:spPr>
          <a:xfrm>
            <a:off x="5297762" y="2385920"/>
            <a:ext cx="6143788"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52611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148A-B4C9-4B7A-F31D-045F0D77C4C6}"/>
              </a:ext>
            </a:extLst>
          </p:cNvPr>
          <p:cNvSpPr txBox="1">
            <a:spLocks/>
          </p:cNvSpPr>
          <p:nvPr/>
        </p:nvSpPr>
        <p:spPr>
          <a:xfrm>
            <a:off x="512884" y="1012371"/>
            <a:ext cx="6553855" cy="601921"/>
          </a:xfrm>
          <a:prstGeom prst="rect">
            <a:avLst/>
          </a:prstGeom>
        </p:spPr>
        <p:txBody>
          <a:bodyPr anchor="b">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AU" sz="3600"/>
              <a:t>How to assist Grief and Loss </a:t>
            </a:r>
            <a:endParaRPr lang="en-AU" sz="3600" dirty="0"/>
          </a:p>
        </p:txBody>
      </p:sp>
      <p:sp>
        <p:nvSpPr>
          <p:cNvPr id="3" name="Content Placeholder 2">
            <a:extLst>
              <a:ext uri="{FF2B5EF4-FFF2-40B4-BE49-F238E27FC236}">
                <a16:creationId xmlns:a16="http://schemas.microsoft.com/office/drawing/2014/main" id="{A05D7280-11F8-D1A7-27B2-7AA66E77FFE3}"/>
              </a:ext>
            </a:extLst>
          </p:cNvPr>
          <p:cNvSpPr txBox="1">
            <a:spLocks/>
          </p:cNvSpPr>
          <p:nvPr/>
        </p:nvSpPr>
        <p:spPr>
          <a:xfrm>
            <a:off x="512884" y="3039389"/>
            <a:ext cx="4107242" cy="3074325"/>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4008" indent="0">
              <a:buFont typeface="Arial"/>
              <a:buNone/>
            </a:pPr>
            <a:r>
              <a:rPr lang="en-AU" dirty="0"/>
              <a:t>What are some of the things you do in your families to assist you through your grief and loss and your family’s grief and loss?</a:t>
            </a:r>
          </a:p>
          <a:p>
            <a:pPr marL="0" indent="0">
              <a:buFont typeface="Arial"/>
              <a:buNone/>
            </a:pPr>
            <a:endParaRPr lang="en-AU" dirty="0"/>
          </a:p>
        </p:txBody>
      </p:sp>
      <p:pic>
        <p:nvPicPr>
          <p:cNvPr id="4" name="Picture 3">
            <a:extLst>
              <a:ext uri="{FF2B5EF4-FFF2-40B4-BE49-F238E27FC236}">
                <a16:creationId xmlns:a16="http://schemas.microsoft.com/office/drawing/2014/main" id="{EED1573E-BC12-E979-DCEB-5F54F3A8CF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9978" y="1586917"/>
            <a:ext cx="6187302" cy="4130024"/>
          </a:xfrm>
          <a:prstGeom prst="rect">
            <a:avLst/>
          </a:prstGeom>
        </p:spPr>
      </p:pic>
      <p:sp>
        <p:nvSpPr>
          <p:cNvPr id="5" name="TextBox 4">
            <a:extLst>
              <a:ext uri="{FF2B5EF4-FFF2-40B4-BE49-F238E27FC236}">
                <a16:creationId xmlns:a16="http://schemas.microsoft.com/office/drawing/2014/main" id="{1EC8CE55-5542-0547-05B0-24DAB7D981A7}"/>
              </a:ext>
            </a:extLst>
          </p:cNvPr>
          <p:cNvSpPr txBox="1"/>
          <p:nvPr/>
        </p:nvSpPr>
        <p:spPr>
          <a:xfrm>
            <a:off x="616162" y="1825325"/>
            <a:ext cx="3255095" cy="646331"/>
          </a:xfrm>
          <a:prstGeom prst="rect">
            <a:avLst/>
          </a:prstGeom>
          <a:noFill/>
        </p:spPr>
        <p:txBody>
          <a:bodyPr wrap="square">
            <a:spAutoFit/>
          </a:bodyPr>
          <a:lstStyle/>
          <a:p>
            <a:r>
              <a:rPr lang="en-AU" sz="3600" b="1" dirty="0"/>
              <a:t>Activity</a:t>
            </a:r>
          </a:p>
        </p:txBody>
      </p:sp>
      <p:cxnSp>
        <p:nvCxnSpPr>
          <p:cNvPr id="6" name="Straight Connector 5">
            <a:extLst>
              <a:ext uri="{FF2B5EF4-FFF2-40B4-BE49-F238E27FC236}">
                <a16:creationId xmlns:a16="http://schemas.microsoft.com/office/drawing/2014/main" id="{C8CAFA45-9E77-A15C-055B-841551D12CED}"/>
              </a:ext>
            </a:extLst>
          </p:cNvPr>
          <p:cNvCxnSpPr>
            <a:cxnSpLocks/>
          </p:cNvCxnSpPr>
          <p:nvPr/>
        </p:nvCxnSpPr>
        <p:spPr>
          <a:xfrm>
            <a:off x="547336" y="2682689"/>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0614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4085-9A5D-8802-0FFA-F4E91690C0C4}"/>
              </a:ext>
            </a:extLst>
          </p:cNvPr>
          <p:cNvSpPr txBox="1">
            <a:spLocks/>
          </p:cNvSpPr>
          <p:nvPr/>
        </p:nvSpPr>
        <p:spPr>
          <a:xfrm>
            <a:off x="486187" y="1687356"/>
            <a:ext cx="5393361" cy="726250"/>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600" dirty="0"/>
              <a:t>Ideas</a:t>
            </a:r>
            <a:r>
              <a:rPr lang="en-US" sz="2800" dirty="0"/>
              <a:t>…….</a:t>
            </a:r>
            <a:endParaRPr lang="en-AU" sz="3600" dirty="0"/>
          </a:p>
        </p:txBody>
      </p:sp>
      <p:sp>
        <p:nvSpPr>
          <p:cNvPr id="3" name="Content Placeholder 2">
            <a:extLst>
              <a:ext uri="{FF2B5EF4-FFF2-40B4-BE49-F238E27FC236}">
                <a16:creationId xmlns:a16="http://schemas.microsoft.com/office/drawing/2014/main" id="{FCBCB942-7928-EDDD-6F9E-3348371199E2}"/>
              </a:ext>
            </a:extLst>
          </p:cNvPr>
          <p:cNvSpPr txBox="1">
            <a:spLocks/>
          </p:cNvSpPr>
          <p:nvPr/>
        </p:nvSpPr>
        <p:spPr>
          <a:xfrm>
            <a:off x="247049" y="2446999"/>
            <a:ext cx="5871638" cy="3994791"/>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indent="-358775">
              <a:lnSpc>
                <a:spcPct val="90000"/>
              </a:lnSpc>
            </a:pPr>
            <a:r>
              <a:rPr lang="en-AU" sz="2000" dirty="0"/>
              <a:t>Scrapbooking for your own child/ren and child/ren leaving to assist them in creating and holding onto memories.</a:t>
            </a:r>
          </a:p>
          <a:p>
            <a:pPr marL="358775" indent="-358775">
              <a:lnSpc>
                <a:spcPct val="90000"/>
              </a:lnSpc>
            </a:pPr>
            <a:endParaRPr lang="en-AU" sz="1200" dirty="0"/>
          </a:p>
          <a:p>
            <a:pPr marL="358775" indent="-358775">
              <a:lnSpc>
                <a:spcPct val="90000"/>
              </a:lnSpc>
            </a:pPr>
            <a:r>
              <a:rPr lang="en-AU" sz="2000" dirty="0"/>
              <a:t>Special celebration dinners.</a:t>
            </a:r>
          </a:p>
          <a:p>
            <a:pPr marL="358775" indent="-358775">
              <a:lnSpc>
                <a:spcPct val="90000"/>
              </a:lnSpc>
            </a:pPr>
            <a:endParaRPr lang="en-AU" sz="1200" dirty="0"/>
          </a:p>
          <a:p>
            <a:pPr marL="358775" indent="-358775">
              <a:lnSpc>
                <a:spcPct val="90000"/>
              </a:lnSpc>
            </a:pPr>
            <a:r>
              <a:rPr lang="en-AU" sz="2000" dirty="0"/>
              <a:t>Allow yourself and your family to cry.</a:t>
            </a:r>
          </a:p>
          <a:p>
            <a:pPr marL="358775" indent="-358775">
              <a:lnSpc>
                <a:spcPct val="90000"/>
              </a:lnSpc>
            </a:pPr>
            <a:endParaRPr lang="en-AU" sz="1200" dirty="0"/>
          </a:p>
          <a:p>
            <a:pPr marL="358775" indent="-358775">
              <a:lnSpc>
                <a:spcPct val="90000"/>
              </a:lnSpc>
            </a:pPr>
            <a:r>
              <a:rPr lang="en-AU" sz="2000" dirty="0"/>
              <a:t>Prepare special keepsake items to go with child/ren.</a:t>
            </a:r>
          </a:p>
          <a:p>
            <a:pPr marL="358775" indent="-358775">
              <a:lnSpc>
                <a:spcPct val="90000"/>
              </a:lnSpc>
            </a:pPr>
            <a:endParaRPr lang="en-AU" sz="1400" dirty="0"/>
          </a:p>
          <a:p>
            <a:pPr marL="358775" indent="-358775">
              <a:lnSpc>
                <a:spcPct val="90000"/>
              </a:lnSpc>
            </a:pPr>
            <a:r>
              <a:rPr lang="en-AU" sz="2000" dirty="0"/>
              <a:t>Know that you have done good and made a difference.</a:t>
            </a:r>
          </a:p>
          <a:p>
            <a:pPr>
              <a:lnSpc>
                <a:spcPct val="90000"/>
              </a:lnSpc>
            </a:pPr>
            <a:endParaRPr lang="en-AU" sz="2000" dirty="0"/>
          </a:p>
        </p:txBody>
      </p:sp>
      <p:pic>
        <p:nvPicPr>
          <p:cNvPr id="4" name="Picture 3" descr="A group of people sitting around a table&#10;&#10;Description automatically generated with low confidence">
            <a:extLst>
              <a:ext uri="{FF2B5EF4-FFF2-40B4-BE49-F238E27FC236}">
                <a16:creationId xmlns:a16="http://schemas.microsoft.com/office/drawing/2014/main" id="{7ABD73F5-E913-D102-FAE9-ED6C269441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79314" y="1227844"/>
            <a:ext cx="4151818" cy="415181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 name="Title 1">
            <a:extLst>
              <a:ext uri="{FF2B5EF4-FFF2-40B4-BE49-F238E27FC236}">
                <a16:creationId xmlns:a16="http://schemas.microsoft.com/office/drawing/2014/main" id="{3ACA10E6-BDD8-805B-8F2F-F45AC8C82D36}"/>
              </a:ext>
            </a:extLst>
          </p:cNvPr>
          <p:cNvSpPr txBox="1">
            <a:spLocks/>
          </p:cNvSpPr>
          <p:nvPr/>
        </p:nvSpPr>
        <p:spPr>
          <a:xfrm>
            <a:off x="414628" y="782527"/>
            <a:ext cx="6927959" cy="601921"/>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lnSpc>
                <a:spcPct val="90000"/>
              </a:lnSpc>
            </a:pPr>
            <a:r>
              <a:rPr lang="en-AU" sz="3600" b="1" dirty="0"/>
              <a:t>How to assist Grief and Loss </a:t>
            </a:r>
          </a:p>
        </p:txBody>
      </p:sp>
      <p:cxnSp>
        <p:nvCxnSpPr>
          <p:cNvPr id="6" name="Straight Connector 5">
            <a:extLst>
              <a:ext uri="{FF2B5EF4-FFF2-40B4-BE49-F238E27FC236}">
                <a16:creationId xmlns:a16="http://schemas.microsoft.com/office/drawing/2014/main" id="{2D966566-0E09-C208-2480-C37909811573}"/>
              </a:ext>
            </a:extLst>
          </p:cNvPr>
          <p:cNvCxnSpPr>
            <a:cxnSpLocks/>
          </p:cNvCxnSpPr>
          <p:nvPr/>
        </p:nvCxnSpPr>
        <p:spPr>
          <a:xfrm>
            <a:off x="329160" y="2356422"/>
            <a:ext cx="5789527"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grpSp>
        <p:nvGrpSpPr>
          <p:cNvPr id="8" name="Group 7">
            <a:extLst>
              <a:ext uri="{FF2B5EF4-FFF2-40B4-BE49-F238E27FC236}">
                <a16:creationId xmlns:a16="http://schemas.microsoft.com/office/drawing/2014/main" id="{05C3C19C-C555-1866-8025-B28132871696}"/>
              </a:ext>
            </a:extLst>
          </p:cNvPr>
          <p:cNvGrpSpPr/>
          <p:nvPr/>
        </p:nvGrpSpPr>
        <p:grpSpPr>
          <a:xfrm rot="5400000" flipV="1">
            <a:off x="9782071" y="5006682"/>
            <a:ext cx="1779155" cy="1923482"/>
            <a:chOff x="5630269" y="5030797"/>
            <a:chExt cx="6561731" cy="1311956"/>
          </a:xfrm>
        </p:grpSpPr>
        <p:cxnSp>
          <p:nvCxnSpPr>
            <p:cNvPr id="9" name="Straight Connector 8">
              <a:extLst>
                <a:ext uri="{FF2B5EF4-FFF2-40B4-BE49-F238E27FC236}">
                  <a16:creationId xmlns:a16="http://schemas.microsoft.com/office/drawing/2014/main" id="{35FD395C-A0CE-938D-7BF4-65CA51433951}"/>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9A81B83D-F768-C7B6-1178-A9F23EA2EC76}"/>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625E5F56-2EAB-2045-7A53-18E23E3FCF54}"/>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0BFDE5B1-18CA-2C6D-453F-7134413E80CB}"/>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94472511-A4CC-65F7-745D-E526CEE3475B}"/>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grpSp>
        <p:nvGrpSpPr>
          <p:cNvPr id="14" name="Group 13">
            <a:extLst>
              <a:ext uri="{FF2B5EF4-FFF2-40B4-BE49-F238E27FC236}">
                <a16:creationId xmlns:a16="http://schemas.microsoft.com/office/drawing/2014/main" id="{748411ED-48F8-E788-AE4B-E783BF909C85}"/>
              </a:ext>
            </a:extLst>
          </p:cNvPr>
          <p:cNvGrpSpPr/>
          <p:nvPr/>
        </p:nvGrpSpPr>
        <p:grpSpPr>
          <a:xfrm rot="16200000" flipH="1" flipV="1">
            <a:off x="7334301" y="5087131"/>
            <a:ext cx="1779155" cy="1762583"/>
            <a:chOff x="5630269" y="5030797"/>
            <a:chExt cx="6561731" cy="1311956"/>
          </a:xfrm>
        </p:grpSpPr>
        <p:cxnSp>
          <p:nvCxnSpPr>
            <p:cNvPr id="15" name="Straight Connector 14">
              <a:extLst>
                <a:ext uri="{FF2B5EF4-FFF2-40B4-BE49-F238E27FC236}">
                  <a16:creationId xmlns:a16="http://schemas.microsoft.com/office/drawing/2014/main" id="{E644843F-237D-52CE-9528-20C0006C54F2}"/>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23541484-5E36-B695-C668-BDF2CCC80497}"/>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BFC8B92E-E87D-838B-E777-DE4A95C45B9A}"/>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F3ADFABC-8012-C1CE-9DC5-34106F3E64E1}"/>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F391BCF-4453-8A55-8607-C4FC72E693A7}"/>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376676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C537-FA7B-0C3C-C936-3A20157F7D04}"/>
              </a:ext>
            </a:extLst>
          </p:cNvPr>
          <p:cNvSpPr txBox="1">
            <a:spLocks/>
          </p:cNvSpPr>
          <p:nvPr/>
        </p:nvSpPr>
        <p:spPr>
          <a:xfrm>
            <a:off x="755259" y="329184"/>
            <a:ext cx="4993720" cy="1783080"/>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AU" sz="3600" dirty="0"/>
              <a:t>How to assist Grief and Loss </a:t>
            </a:r>
          </a:p>
        </p:txBody>
      </p:sp>
      <p:pic>
        <p:nvPicPr>
          <p:cNvPr id="3" name="Picture 2" descr="A group of people sitting in a field&#10;&#10;Description automatically generated with medium confidence">
            <a:extLst>
              <a:ext uri="{FF2B5EF4-FFF2-40B4-BE49-F238E27FC236}">
                <a16:creationId xmlns:a16="http://schemas.microsoft.com/office/drawing/2014/main" id="{669BB323-EB80-3554-BE2B-B4AAEAB2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flipH="1">
            <a:off x="7973960" y="646893"/>
            <a:ext cx="4218039" cy="621110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Content Placeholder 2">
            <a:extLst>
              <a:ext uri="{FF2B5EF4-FFF2-40B4-BE49-F238E27FC236}">
                <a16:creationId xmlns:a16="http://schemas.microsoft.com/office/drawing/2014/main" id="{D24DD79C-F4A5-600F-6E7A-F40A5C0A45C4}"/>
              </a:ext>
            </a:extLst>
          </p:cNvPr>
          <p:cNvSpPr txBox="1">
            <a:spLocks/>
          </p:cNvSpPr>
          <p:nvPr/>
        </p:nvSpPr>
        <p:spPr>
          <a:xfrm>
            <a:off x="755259" y="2706624"/>
            <a:ext cx="6251110" cy="3483864"/>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700" dirty="0"/>
              <a:t>If carers and birth parents have been encouraged to develop and maintain relationships throughout the reunification process, children that you are successfully able to reunify home are more likely to continue to be part of your life.</a:t>
            </a:r>
          </a:p>
          <a:p>
            <a:pPr marL="0" indent="0">
              <a:lnSpc>
                <a:spcPct val="90000"/>
              </a:lnSpc>
              <a:buFont typeface="Arial"/>
              <a:buNone/>
            </a:pPr>
            <a:endParaRPr lang="en-US" sz="1700" dirty="0"/>
          </a:p>
          <a:p>
            <a:pPr>
              <a:lnSpc>
                <a:spcPct val="90000"/>
              </a:lnSpc>
            </a:pPr>
            <a:r>
              <a:rPr lang="en-US" sz="1700" dirty="0"/>
              <a:t>The development of these relationships can be key to a successful reunification that is sustained – you may become part of that family’s extended network for life.  The benefits for the child in this cannot be underestimated as children are encouraged to maintain relationships of significance to them and continue to have a safety net surrounding them through the challenges life will throw at the family.  </a:t>
            </a:r>
            <a:endParaRPr lang="en-AU" sz="1700" dirty="0"/>
          </a:p>
          <a:p>
            <a:pPr>
              <a:lnSpc>
                <a:spcPct val="90000"/>
              </a:lnSpc>
            </a:pPr>
            <a:endParaRPr lang="en-AU" sz="1700" dirty="0"/>
          </a:p>
        </p:txBody>
      </p:sp>
      <p:cxnSp>
        <p:nvCxnSpPr>
          <p:cNvPr id="5" name="Straight Connector 4">
            <a:extLst>
              <a:ext uri="{FF2B5EF4-FFF2-40B4-BE49-F238E27FC236}">
                <a16:creationId xmlns:a16="http://schemas.microsoft.com/office/drawing/2014/main" id="{7092B83E-0FB0-DBFE-92AC-0FBCFF9F3F11}"/>
              </a:ext>
            </a:extLst>
          </p:cNvPr>
          <p:cNvCxnSpPr>
            <a:cxnSpLocks/>
          </p:cNvCxnSpPr>
          <p:nvPr/>
        </p:nvCxnSpPr>
        <p:spPr>
          <a:xfrm>
            <a:off x="755259" y="2326926"/>
            <a:ext cx="6392793"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079286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FFC0-35CF-C6F6-3AC1-0F30E0988732}"/>
              </a:ext>
            </a:extLst>
          </p:cNvPr>
          <p:cNvSpPr txBox="1">
            <a:spLocks/>
          </p:cNvSpPr>
          <p:nvPr/>
        </p:nvSpPr>
        <p:spPr>
          <a:xfrm>
            <a:off x="340128" y="1145754"/>
            <a:ext cx="4237412" cy="794685"/>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dirty="0"/>
              <a:t>Support for carers </a:t>
            </a:r>
            <a:endParaRPr lang="en-AU" sz="3600" dirty="0"/>
          </a:p>
        </p:txBody>
      </p:sp>
      <p:sp>
        <p:nvSpPr>
          <p:cNvPr id="3" name="Content Placeholder 2">
            <a:extLst>
              <a:ext uri="{FF2B5EF4-FFF2-40B4-BE49-F238E27FC236}">
                <a16:creationId xmlns:a16="http://schemas.microsoft.com/office/drawing/2014/main" id="{645DC5DF-9D2B-70AE-6043-0C2934742B9E}"/>
              </a:ext>
            </a:extLst>
          </p:cNvPr>
          <p:cNvSpPr txBox="1">
            <a:spLocks/>
          </p:cNvSpPr>
          <p:nvPr/>
        </p:nvSpPr>
        <p:spPr>
          <a:xfrm>
            <a:off x="194553" y="2194102"/>
            <a:ext cx="4575751" cy="3721956"/>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700" dirty="0"/>
              <a:t>Whilst Grief and Loss is a natural and normal experience for carers to go through, it is important that responses to grief and loss do not negatively impact on children and young people.</a:t>
            </a:r>
          </a:p>
          <a:p>
            <a:pPr>
              <a:lnSpc>
                <a:spcPct val="90000"/>
              </a:lnSpc>
            </a:pPr>
            <a:endParaRPr lang="en-US" sz="1700" dirty="0"/>
          </a:p>
          <a:p>
            <a:pPr>
              <a:lnSpc>
                <a:spcPct val="90000"/>
              </a:lnSpc>
            </a:pPr>
            <a:r>
              <a:rPr lang="en-US" sz="1700" dirty="0"/>
              <a:t>Remember to reflect on services available to you if you need help to manage your grief and loss. The Statement of Commitment supports carers accessing counselling on issues relating to their caring experience.  </a:t>
            </a:r>
            <a:endParaRPr lang="en-AU" sz="1700" dirty="0"/>
          </a:p>
        </p:txBody>
      </p:sp>
      <p:grpSp>
        <p:nvGrpSpPr>
          <p:cNvPr id="6" name="Group 5">
            <a:extLst>
              <a:ext uri="{FF2B5EF4-FFF2-40B4-BE49-F238E27FC236}">
                <a16:creationId xmlns:a16="http://schemas.microsoft.com/office/drawing/2014/main" id="{C3DF103C-CF53-EB54-196E-01342B1B5705}"/>
              </a:ext>
            </a:extLst>
          </p:cNvPr>
          <p:cNvGrpSpPr/>
          <p:nvPr/>
        </p:nvGrpSpPr>
        <p:grpSpPr>
          <a:xfrm rot="10800000" flipH="1" flipV="1">
            <a:off x="3303639" y="5379818"/>
            <a:ext cx="8888361" cy="1311956"/>
            <a:chOff x="5630269" y="5030797"/>
            <a:chExt cx="6561731" cy="1311956"/>
          </a:xfrm>
        </p:grpSpPr>
        <p:cxnSp>
          <p:nvCxnSpPr>
            <p:cNvPr id="7" name="Straight Connector 6">
              <a:extLst>
                <a:ext uri="{FF2B5EF4-FFF2-40B4-BE49-F238E27FC236}">
                  <a16:creationId xmlns:a16="http://schemas.microsoft.com/office/drawing/2014/main" id="{941F4C2F-85CF-DFD9-C9FB-7F43ED14D2F2}"/>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62D18D63-5B21-42D3-F7EA-D47711AD58C9}"/>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87400C4-700D-8BD5-A259-C8FA39FC4B7E}"/>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E512FE6E-88E1-57D1-80A3-89015916C09D}"/>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47342C13-8561-402E-F5B9-E12C6B6AA1EC}"/>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pic>
        <p:nvPicPr>
          <p:cNvPr id="4" name="Picture 3" descr="A picture containing person&#10;&#10;Description automatically generated">
            <a:extLst>
              <a:ext uri="{FF2B5EF4-FFF2-40B4-BE49-F238E27FC236}">
                <a16:creationId xmlns:a16="http://schemas.microsoft.com/office/drawing/2014/main" id="{ED5CFB30-C1CC-131E-E65D-442B192E43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45457" y="1145754"/>
            <a:ext cx="6155141" cy="5291915"/>
          </a:xfrm>
          <a:prstGeom prst="rect">
            <a:avLst/>
          </a:prstGeom>
        </p:spPr>
      </p:pic>
      <p:cxnSp>
        <p:nvCxnSpPr>
          <p:cNvPr id="5" name="Straight Connector 4">
            <a:extLst>
              <a:ext uri="{FF2B5EF4-FFF2-40B4-BE49-F238E27FC236}">
                <a16:creationId xmlns:a16="http://schemas.microsoft.com/office/drawing/2014/main" id="{2187EC34-9BB8-5D66-8568-0E46579A8C0F}"/>
              </a:ext>
            </a:extLst>
          </p:cNvPr>
          <p:cNvCxnSpPr>
            <a:cxnSpLocks/>
          </p:cNvCxnSpPr>
          <p:nvPr/>
        </p:nvCxnSpPr>
        <p:spPr>
          <a:xfrm>
            <a:off x="340128" y="1937120"/>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8725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6C98-87C7-6E69-F291-0C5C14D4BF93}"/>
              </a:ext>
            </a:extLst>
          </p:cNvPr>
          <p:cNvSpPr txBox="1">
            <a:spLocks/>
          </p:cNvSpPr>
          <p:nvPr/>
        </p:nvSpPr>
        <p:spPr>
          <a:xfrm>
            <a:off x="489993" y="2743199"/>
            <a:ext cx="4023360" cy="199289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sz="4800" b="1" kern="1200" dirty="0">
                <a:solidFill>
                  <a:schemeClr val="tx1"/>
                </a:solidFill>
                <a:latin typeface="+mj-lt"/>
                <a:ea typeface="+mj-ea"/>
                <a:cs typeface="+mj-cs"/>
              </a:rPr>
              <a:t>Vicarious Trauma</a:t>
            </a:r>
          </a:p>
        </p:txBody>
      </p:sp>
      <p:pic>
        <p:nvPicPr>
          <p:cNvPr id="3" name="Picture 2" descr="A picture containing window, indoor&#10;&#10;Description automatically generated">
            <a:extLst>
              <a:ext uri="{FF2B5EF4-FFF2-40B4-BE49-F238E27FC236}">
                <a16:creationId xmlns:a16="http://schemas.microsoft.com/office/drawing/2014/main" id="{B56F496A-3562-E9D9-597F-DF0F38CB88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7076" y="623578"/>
            <a:ext cx="8654588" cy="6254086"/>
          </a:xfrm>
          <a:prstGeom prst="rect">
            <a:avLst/>
          </a:prstGeom>
          <a:noFill/>
          <a:effectLst>
            <a:softEdge rad="25400"/>
          </a:effectLst>
        </p:spPr>
      </p:pic>
      <p:sp>
        <p:nvSpPr>
          <p:cNvPr id="5" name="Rectangle 4">
            <a:extLst>
              <a:ext uri="{FF2B5EF4-FFF2-40B4-BE49-F238E27FC236}">
                <a16:creationId xmlns:a16="http://schemas.microsoft.com/office/drawing/2014/main" id="{4B6B8D57-4D3B-CC06-C3AE-14E9CF6EFC42}"/>
              </a:ext>
            </a:extLst>
          </p:cNvPr>
          <p:cNvSpPr/>
          <p:nvPr/>
        </p:nvSpPr>
        <p:spPr>
          <a:xfrm>
            <a:off x="3464575" y="643242"/>
            <a:ext cx="3830961" cy="6234422"/>
          </a:xfrm>
          <a:prstGeom prst="rect">
            <a:avLst/>
          </a:prstGeom>
          <a:gradFill flip="none" rotWithShape="1">
            <a:gsLst>
              <a:gs pos="36000">
                <a:srgbClr val="FFFFFF">
                  <a:alpha val="97000"/>
                </a:srgbClr>
              </a:gs>
              <a:gs pos="0">
                <a:schemeClr val="bg1"/>
              </a:gs>
              <a:gs pos="100000">
                <a:schemeClr val="bg1">
                  <a:alpha val="0"/>
                </a:schemeClr>
              </a:gs>
            </a:gsLst>
            <a:lin ang="0" scaled="1"/>
            <a:tileRect/>
          </a:gradFill>
          <a:ln>
            <a:noFill/>
          </a:ln>
          <a:effectLst>
            <a:outerShdw sx="1000" sy="1000" algn="ctr"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Flowchart: Delay 3">
            <a:extLst>
              <a:ext uri="{FF2B5EF4-FFF2-40B4-BE49-F238E27FC236}">
                <a16:creationId xmlns:a16="http://schemas.microsoft.com/office/drawing/2014/main" id="{20F93561-90CF-DC7D-DFEE-C33FF1E16158}"/>
              </a:ext>
            </a:extLst>
          </p:cNvPr>
          <p:cNvSpPr/>
          <p:nvPr/>
        </p:nvSpPr>
        <p:spPr>
          <a:xfrm>
            <a:off x="14171" y="794797"/>
            <a:ext cx="3549445" cy="5911647"/>
          </a:xfrm>
          <a:prstGeom prst="flowChartDelay">
            <a:avLst/>
          </a:prstGeom>
          <a:solidFill>
            <a:schemeClr val="bg1">
              <a:alpha val="2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88260508-7DAF-34EE-E6ED-32174419F79C}"/>
              </a:ext>
            </a:extLst>
          </p:cNvPr>
          <p:cNvCxnSpPr>
            <a:cxnSpLocks/>
          </p:cNvCxnSpPr>
          <p:nvPr/>
        </p:nvCxnSpPr>
        <p:spPr>
          <a:xfrm>
            <a:off x="489993" y="4931081"/>
            <a:ext cx="240723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239873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DCE4-2170-1414-C293-1B6140CAD430}"/>
              </a:ext>
            </a:extLst>
          </p:cNvPr>
          <p:cNvSpPr txBox="1">
            <a:spLocks/>
          </p:cNvSpPr>
          <p:nvPr/>
        </p:nvSpPr>
        <p:spPr>
          <a:xfrm>
            <a:off x="650601" y="661370"/>
            <a:ext cx="6251110" cy="1783080"/>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600" dirty="0"/>
              <a:t>Vicarious trauma - </a:t>
            </a:r>
            <a:br>
              <a:rPr lang="en-US" sz="3600" dirty="0"/>
            </a:br>
            <a:r>
              <a:rPr lang="en-US" sz="3600" dirty="0"/>
              <a:t>what is it?</a:t>
            </a:r>
            <a:endParaRPr lang="en-AU" sz="3600" dirty="0"/>
          </a:p>
        </p:txBody>
      </p:sp>
      <p:pic>
        <p:nvPicPr>
          <p:cNvPr id="3" name="Picture 2" descr="A person sitting on a wooden staircase&#10;&#10;Description automatically generated with low confidence">
            <a:extLst>
              <a:ext uri="{FF2B5EF4-FFF2-40B4-BE49-F238E27FC236}">
                <a16:creationId xmlns:a16="http://schemas.microsoft.com/office/drawing/2014/main" id="{379C3049-0769-E07D-82C3-04FE739DB8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flipH="1">
            <a:off x="7983794" y="651538"/>
            <a:ext cx="4208206" cy="620646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0"/>
          </a:effectLst>
        </p:spPr>
      </p:pic>
      <p:sp>
        <p:nvSpPr>
          <p:cNvPr id="4" name="Content Placeholder 2">
            <a:extLst>
              <a:ext uri="{FF2B5EF4-FFF2-40B4-BE49-F238E27FC236}">
                <a16:creationId xmlns:a16="http://schemas.microsoft.com/office/drawing/2014/main" id="{2DED6C7D-9418-615C-0676-0F0EA6BDA847}"/>
              </a:ext>
            </a:extLst>
          </p:cNvPr>
          <p:cNvSpPr txBox="1">
            <a:spLocks/>
          </p:cNvSpPr>
          <p:nvPr/>
        </p:nvSpPr>
        <p:spPr>
          <a:xfrm>
            <a:off x="519020" y="2854997"/>
            <a:ext cx="6851142" cy="3488436"/>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US" sz="1700" dirty="0"/>
              <a:t>Vicarious trauma occurs when you are exposed to the traumatic experiences of another person.  It can happen either by witnessing the traumatic experience, for example seeing a child constantly hurting another child in your care or hearing about it, for example listening to a CSO tell you the harm experienced by children in  your care. </a:t>
            </a:r>
          </a:p>
          <a:p>
            <a:pPr marL="0" indent="0">
              <a:lnSpc>
                <a:spcPct val="90000"/>
              </a:lnSpc>
              <a:buFont typeface="Arial"/>
              <a:buNone/>
            </a:pPr>
            <a:r>
              <a:rPr lang="en-US" sz="1200" i="1" dirty="0"/>
              <a:t>Source: Australian Childhood group foundation </a:t>
            </a:r>
          </a:p>
          <a:p>
            <a:pPr marL="0" indent="0">
              <a:lnSpc>
                <a:spcPct val="90000"/>
              </a:lnSpc>
              <a:buFont typeface="Arial"/>
              <a:buNone/>
            </a:pPr>
            <a:endParaRPr lang="en-US" sz="1700" dirty="0"/>
          </a:p>
          <a:p>
            <a:pPr marL="0" indent="0">
              <a:lnSpc>
                <a:spcPct val="90000"/>
              </a:lnSpc>
              <a:buFont typeface="Wingdings" panose="05000000000000000000" pitchFamily="2" charset="2"/>
              <a:buNone/>
            </a:pPr>
            <a:r>
              <a:rPr lang="en-AU" altLang="en-US" sz="1700" dirty="0" err="1"/>
              <a:t>Saakvitne</a:t>
            </a:r>
            <a:r>
              <a:rPr lang="en-AU" altLang="en-US" sz="1700" dirty="0"/>
              <a:t> and Pearlman state that Vicarious trauma is not something that clients do to us, it is a consequence of knowing, caring and facing the realities of trauma.</a:t>
            </a:r>
            <a:endParaRPr lang="en-AU" sz="1700" dirty="0"/>
          </a:p>
        </p:txBody>
      </p:sp>
      <p:cxnSp>
        <p:nvCxnSpPr>
          <p:cNvPr id="5" name="Straight Connector 4">
            <a:extLst>
              <a:ext uri="{FF2B5EF4-FFF2-40B4-BE49-F238E27FC236}">
                <a16:creationId xmlns:a16="http://schemas.microsoft.com/office/drawing/2014/main" id="{DB13315F-CE85-06F9-5471-9848EE3DFEBF}"/>
              </a:ext>
            </a:extLst>
          </p:cNvPr>
          <p:cNvCxnSpPr>
            <a:cxnSpLocks/>
          </p:cNvCxnSpPr>
          <p:nvPr/>
        </p:nvCxnSpPr>
        <p:spPr>
          <a:xfrm>
            <a:off x="650601" y="2632615"/>
            <a:ext cx="645812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992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78195CB-A701-EDE7-33EE-AEA547458AAB}"/>
              </a:ext>
            </a:extLst>
          </p:cNvPr>
          <p:cNvGrpSpPr/>
          <p:nvPr/>
        </p:nvGrpSpPr>
        <p:grpSpPr>
          <a:xfrm flipH="1">
            <a:off x="-1" y="5237274"/>
            <a:ext cx="7865806" cy="1311956"/>
            <a:chOff x="5630269" y="5030797"/>
            <a:chExt cx="6561731" cy="1311956"/>
          </a:xfrm>
        </p:grpSpPr>
        <p:cxnSp>
          <p:nvCxnSpPr>
            <p:cNvPr id="14" name="Straight Connector 13">
              <a:extLst>
                <a:ext uri="{FF2B5EF4-FFF2-40B4-BE49-F238E27FC236}">
                  <a16:creationId xmlns:a16="http://schemas.microsoft.com/office/drawing/2014/main" id="{6915E314-71E7-8CD3-A788-F484F369D068}"/>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15" name="Straight Connector 14">
              <a:extLst>
                <a:ext uri="{FF2B5EF4-FFF2-40B4-BE49-F238E27FC236}">
                  <a16:creationId xmlns:a16="http://schemas.microsoft.com/office/drawing/2014/main" id="{B13B91C7-06EC-9DCA-C89E-0934AD1CFE6D}"/>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29CB805E-AC23-9DF4-E1DE-FC4C28ECA9B6}"/>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71C46555-3389-B3E1-6180-1F5DE5C403E5}"/>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8" name="Straight Connector 17">
              <a:extLst>
                <a:ext uri="{FF2B5EF4-FFF2-40B4-BE49-F238E27FC236}">
                  <a16:creationId xmlns:a16="http://schemas.microsoft.com/office/drawing/2014/main" id="{C72F8737-72E1-1873-9520-1E857C9E514D}"/>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sp>
        <p:nvSpPr>
          <p:cNvPr id="2" name="Title 1">
            <a:extLst>
              <a:ext uri="{FF2B5EF4-FFF2-40B4-BE49-F238E27FC236}">
                <a16:creationId xmlns:a16="http://schemas.microsoft.com/office/drawing/2014/main" id="{5B3AC556-B230-B21B-7883-9D323ACFC3D4}"/>
              </a:ext>
            </a:extLst>
          </p:cNvPr>
          <p:cNvSpPr txBox="1">
            <a:spLocks/>
          </p:cNvSpPr>
          <p:nvPr/>
        </p:nvSpPr>
        <p:spPr>
          <a:xfrm>
            <a:off x="609600" y="69800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spcAft>
                <a:spcPts val="600"/>
              </a:spcAft>
            </a:pPr>
            <a:r>
              <a:rPr lang="en-US" sz="3700" dirty="0"/>
              <a:t>The Origins of the Statement of Commitment</a:t>
            </a:r>
            <a:endParaRPr lang="en-AU" sz="3700" dirty="0"/>
          </a:p>
        </p:txBody>
      </p:sp>
      <p:pic>
        <p:nvPicPr>
          <p:cNvPr id="4" name="Picture 3">
            <a:extLst>
              <a:ext uri="{FF2B5EF4-FFF2-40B4-BE49-F238E27FC236}">
                <a16:creationId xmlns:a16="http://schemas.microsoft.com/office/drawing/2014/main" id="{066D5BF8-389C-2D94-32BE-33F4BE295A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609600" y="2050685"/>
            <a:ext cx="5384800" cy="4075479"/>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F6E0B39-EB57-9643-0D01-FD3D9EA5B527}"/>
              </a:ext>
            </a:extLst>
          </p:cNvPr>
          <p:cNvSpPr txBox="1">
            <a:spLocks/>
          </p:cNvSpPr>
          <p:nvPr/>
        </p:nvSpPr>
        <p:spPr>
          <a:xfrm>
            <a:off x="6351836" y="2084521"/>
            <a:ext cx="5384800" cy="40754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AU" sz="2000" dirty="0"/>
              <a:t>The Statement of Commitment was originally developed in 2002</a:t>
            </a:r>
          </a:p>
          <a:p>
            <a:pPr marL="0" indent="0">
              <a:lnSpc>
                <a:spcPct val="90000"/>
              </a:lnSpc>
              <a:buFont typeface="Arial"/>
              <a:buChar char="•"/>
            </a:pPr>
            <a:endParaRPr lang="en-AU" sz="2000" dirty="0"/>
          </a:p>
          <a:p>
            <a:pPr>
              <a:lnSpc>
                <a:spcPct val="90000"/>
              </a:lnSpc>
            </a:pPr>
            <a:r>
              <a:rPr lang="en-AU" sz="2000" dirty="0"/>
              <a:t>There have been 3 versions of the Statement of Commitment since this time but the most recent version signed off by Child Safety and peak bodies in 2020, represents a modern and contemporary document that can provide a platform for care team members to understand roles, rights and responsibilities for carers and key stakeholders.    </a:t>
            </a:r>
          </a:p>
          <a:p>
            <a:pPr>
              <a:lnSpc>
                <a:spcPct val="90000"/>
              </a:lnSpc>
            </a:pPr>
            <a:endParaRPr lang="en-AU" sz="2000" dirty="0"/>
          </a:p>
        </p:txBody>
      </p:sp>
      <p:cxnSp>
        <p:nvCxnSpPr>
          <p:cNvPr id="11" name="Straight Connector 10">
            <a:extLst>
              <a:ext uri="{FF2B5EF4-FFF2-40B4-BE49-F238E27FC236}">
                <a16:creationId xmlns:a16="http://schemas.microsoft.com/office/drawing/2014/main" id="{D75D99BF-CF8E-1341-0704-F021D5E55413}"/>
              </a:ext>
            </a:extLst>
          </p:cNvPr>
          <p:cNvCxnSpPr>
            <a:cxnSpLocks/>
          </p:cNvCxnSpPr>
          <p:nvPr/>
        </p:nvCxnSpPr>
        <p:spPr>
          <a:xfrm>
            <a:off x="994730" y="1717326"/>
            <a:ext cx="9653605"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10238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9D71-777D-6E7A-9448-DB4E39D2B95C}"/>
              </a:ext>
            </a:extLst>
          </p:cNvPr>
          <p:cNvSpPr txBox="1">
            <a:spLocks/>
          </p:cNvSpPr>
          <p:nvPr/>
        </p:nvSpPr>
        <p:spPr>
          <a:xfrm>
            <a:off x="1197730" y="652198"/>
            <a:ext cx="5664172" cy="1580998"/>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dirty="0"/>
              <a:t>Signs to watch out for </a:t>
            </a:r>
            <a:endParaRPr lang="en-AU" dirty="0"/>
          </a:p>
        </p:txBody>
      </p:sp>
      <p:pic>
        <p:nvPicPr>
          <p:cNvPr id="3" name="Picture 2" descr="A person with the hand on the face&#10;&#10;Description automatically generated with low confidence">
            <a:extLst>
              <a:ext uri="{FF2B5EF4-FFF2-40B4-BE49-F238E27FC236}">
                <a16:creationId xmlns:a16="http://schemas.microsoft.com/office/drawing/2014/main" id="{5FDD877F-D9DF-07B1-A4E5-BE7D0FEE1F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flipH="1">
            <a:off x="8504902" y="618403"/>
            <a:ext cx="3687097" cy="6239598"/>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 name="Content Placeholder 2">
            <a:extLst>
              <a:ext uri="{FF2B5EF4-FFF2-40B4-BE49-F238E27FC236}">
                <a16:creationId xmlns:a16="http://schemas.microsoft.com/office/drawing/2014/main" id="{F7BCB1D2-44FC-61D6-39F8-D51D2852FDE2}"/>
              </a:ext>
            </a:extLst>
          </p:cNvPr>
          <p:cNvSpPr txBox="1">
            <a:spLocks/>
          </p:cNvSpPr>
          <p:nvPr/>
        </p:nvSpPr>
        <p:spPr>
          <a:xfrm>
            <a:off x="1203174" y="2976419"/>
            <a:ext cx="5658728" cy="3089027"/>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US" sz="2000" dirty="0"/>
              <a:t>Remember everyone’s signs are different, the list below is for guidance only and when experienced for pro-longed periods, Carers should be proactive in their self care and reach out for help.</a:t>
            </a:r>
          </a:p>
          <a:p>
            <a:pPr marL="0" indent="0">
              <a:lnSpc>
                <a:spcPct val="90000"/>
              </a:lnSpc>
              <a:buFont typeface="Arial"/>
              <a:buNone/>
            </a:pPr>
            <a:endParaRPr lang="en-US" sz="1600" dirty="0"/>
          </a:p>
          <a:p>
            <a:pPr marL="0" indent="0">
              <a:lnSpc>
                <a:spcPct val="90000"/>
              </a:lnSpc>
              <a:buFont typeface="Arial"/>
              <a:buNone/>
            </a:pPr>
            <a:r>
              <a:rPr lang="en-US" sz="2000" dirty="0"/>
              <a:t>Remember everyone may feel some of the below at different times in their life, but when a combination of some of these indicators becomes your default way of functioning day to day, something is not right. </a:t>
            </a:r>
          </a:p>
          <a:p>
            <a:pPr marL="0" indent="0">
              <a:lnSpc>
                <a:spcPct val="90000"/>
              </a:lnSpc>
              <a:buFont typeface="Arial"/>
              <a:buNone/>
            </a:pPr>
            <a:r>
              <a:rPr lang="en-US" sz="1400" i="1" dirty="0"/>
              <a:t>Source: Australian Childhood Trauma group </a:t>
            </a:r>
            <a:endParaRPr lang="en-AU" sz="1400" i="1" dirty="0"/>
          </a:p>
        </p:txBody>
      </p:sp>
      <p:cxnSp>
        <p:nvCxnSpPr>
          <p:cNvPr id="5" name="Straight Connector 4">
            <a:extLst>
              <a:ext uri="{FF2B5EF4-FFF2-40B4-BE49-F238E27FC236}">
                <a16:creationId xmlns:a16="http://schemas.microsoft.com/office/drawing/2014/main" id="{AE2C79A6-671F-6A39-AE8B-607AD93E326F}"/>
              </a:ext>
            </a:extLst>
          </p:cNvPr>
          <p:cNvCxnSpPr>
            <a:cxnSpLocks/>
          </p:cNvCxnSpPr>
          <p:nvPr/>
        </p:nvCxnSpPr>
        <p:spPr>
          <a:xfrm>
            <a:off x="1319195" y="2503907"/>
            <a:ext cx="5542707"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72428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A0CB65B-F03C-73FE-F3DB-21BCF74EB037}"/>
              </a:ext>
            </a:extLst>
          </p:cNvPr>
          <p:cNvGrpSpPr/>
          <p:nvPr/>
        </p:nvGrpSpPr>
        <p:grpSpPr>
          <a:xfrm rot="10800000" flipH="1" flipV="1">
            <a:off x="6096000" y="5140362"/>
            <a:ext cx="6096000" cy="1311956"/>
            <a:chOff x="5630269" y="5030797"/>
            <a:chExt cx="6561731" cy="1311956"/>
          </a:xfrm>
        </p:grpSpPr>
        <p:cxnSp>
          <p:nvCxnSpPr>
            <p:cNvPr id="8" name="Straight Connector 7">
              <a:extLst>
                <a:ext uri="{FF2B5EF4-FFF2-40B4-BE49-F238E27FC236}">
                  <a16:creationId xmlns:a16="http://schemas.microsoft.com/office/drawing/2014/main" id="{2886DBB5-AFD2-1F7D-65FF-545A3782359F}"/>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50BE793A-D46D-3A32-F5BC-BE123AB0DF0E}"/>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0C1481D2-1A0A-9EBE-2E18-3195C8EAA828}"/>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869C79A2-26CD-3BB1-491A-C0EA905264A0}"/>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6A00B7F5-2AEE-2ADD-58A5-35433920FAC5}"/>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sp>
        <p:nvSpPr>
          <p:cNvPr id="2" name="Title 1">
            <a:extLst>
              <a:ext uri="{FF2B5EF4-FFF2-40B4-BE49-F238E27FC236}">
                <a16:creationId xmlns:a16="http://schemas.microsoft.com/office/drawing/2014/main" id="{18294251-46DC-384F-6C03-E7A227EF252E}"/>
              </a:ext>
            </a:extLst>
          </p:cNvPr>
          <p:cNvSpPr txBox="1">
            <a:spLocks/>
          </p:cNvSpPr>
          <p:nvPr/>
        </p:nvSpPr>
        <p:spPr>
          <a:xfrm>
            <a:off x="572493" y="651179"/>
            <a:ext cx="11018520" cy="781511"/>
          </a:xfrm>
          <a:prstGeom prst="rect">
            <a:avLst/>
          </a:prstGeom>
        </p:spPr>
        <p:txBody>
          <a:bodyPr anchor="b">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a:t>Signs to watch out for continued… </a:t>
            </a:r>
            <a:endParaRPr lang="en-AU" dirty="0"/>
          </a:p>
        </p:txBody>
      </p:sp>
      <p:sp>
        <p:nvSpPr>
          <p:cNvPr id="3" name="Content Placeholder 2">
            <a:extLst>
              <a:ext uri="{FF2B5EF4-FFF2-40B4-BE49-F238E27FC236}">
                <a16:creationId xmlns:a16="http://schemas.microsoft.com/office/drawing/2014/main" id="{FDA2B4C3-5329-FF09-BF3F-70B3049BE085}"/>
              </a:ext>
            </a:extLst>
          </p:cNvPr>
          <p:cNvSpPr txBox="1">
            <a:spLocks/>
          </p:cNvSpPr>
          <p:nvPr/>
        </p:nvSpPr>
        <p:spPr>
          <a:xfrm>
            <a:off x="572493" y="2071316"/>
            <a:ext cx="6713552" cy="4119172"/>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a:t>Difficulty empathising with children you are caring for. </a:t>
            </a:r>
          </a:p>
          <a:p>
            <a:pPr>
              <a:lnSpc>
                <a:spcPct val="90000"/>
              </a:lnSpc>
            </a:pPr>
            <a:r>
              <a:rPr lang="en-US" sz="2000"/>
              <a:t>Increased feelings of cynicism, sadness or seriousness. </a:t>
            </a:r>
          </a:p>
          <a:p>
            <a:pPr>
              <a:lnSpc>
                <a:spcPct val="90000"/>
              </a:lnSpc>
            </a:pPr>
            <a:r>
              <a:rPr lang="en-US" sz="2000"/>
              <a:t>Increased irritability. </a:t>
            </a:r>
          </a:p>
          <a:p>
            <a:pPr>
              <a:lnSpc>
                <a:spcPct val="90000"/>
              </a:lnSpc>
            </a:pPr>
            <a:r>
              <a:rPr lang="en-US" sz="2000"/>
              <a:t>Compassion fatigue. </a:t>
            </a:r>
          </a:p>
          <a:p>
            <a:pPr>
              <a:lnSpc>
                <a:spcPct val="90000"/>
              </a:lnSpc>
            </a:pPr>
            <a:r>
              <a:rPr lang="en-US" sz="2000"/>
              <a:t>Reduced sense of personal accomplishment.</a:t>
            </a:r>
          </a:p>
          <a:p>
            <a:pPr>
              <a:lnSpc>
                <a:spcPct val="90000"/>
              </a:lnSpc>
            </a:pPr>
            <a:r>
              <a:rPr lang="en-US" sz="2000"/>
              <a:t>Avoiding situations, you perceive as potentially dangerous. </a:t>
            </a:r>
          </a:p>
          <a:p>
            <a:pPr>
              <a:lnSpc>
                <a:spcPct val="90000"/>
              </a:lnSpc>
            </a:pPr>
            <a:r>
              <a:rPr lang="en-US" sz="2000"/>
              <a:t>Having no time or energy for self or others. </a:t>
            </a:r>
          </a:p>
          <a:p>
            <a:pPr>
              <a:lnSpc>
                <a:spcPct val="90000"/>
              </a:lnSpc>
            </a:pPr>
            <a:r>
              <a:rPr lang="en-US" sz="2000"/>
              <a:t>Procrastination. </a:t>
            </a:r>
          </a:p>
          <a:p>
            <a:pPr>
              <a:lnSpc>
                <a:spcPct val="90000"/>
              </a:lnSpc>
            </a:pPr>
            <a:r>
              <a:rPr lang="en-US" sz="2000"/>
              <a:t>An increased sensitivity to violence and other forms of abuse i.e. when watching TV. </a:t>
            </a:r>
            <a:endParaRPr lang="en-AU" sz="2000" dirty="0"/>
          </a:p>
        </p:txBody>
      </p:sp>
      <p:pic>
        <p:nvPicPr>
          <p:cNvPr id="4" name="Picture 3" descr="A person with the hand on the face&#10;&#10;Description automatically generated with low confidence">
            <a:extLst>
              <a:ext uri="{FF2B5EF4-FFF2-40B4-BE49-F238E27FC236}">
                <a16:creationId xmlns:a16="http://schemas.microsoft.com/office/drawing/2014/main" id="{CEA714A9-E2E4-C698-C1A9-E9A5BA2FEA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10187" y="2110309"/>
            <a:ext cx="3941064" cy="4096512"/>
          </a:xfrm>
          <a:prstGeom prst="rect">
            <a:avLst/>
          </a:prstGeom>
        </p:spPr>
      </p:pic>
      <p:cxnSp>
        <p:nvCxnSpPr>
          <p:cNvPr id="5" name="Straight Connector 4">
            <a:extLst>
              <a:ext uri="{FF2B5EF4-FFF2-40B4-BE49-F238E27FC236}">
                <a16:creationId xmlns:a16="http://schemas.microsoft.com/office/drawing/2014/main" id="{1479B693-A2EB-806F-6E55-709214658029}"/>
              </a:ext>
            </a:extLst>
          </p:cNvPr>
          <p:cNvCxnSpPr>
            <a:cxnSpLocks/>
          </p:cNvCxnSpPr>
          <p:nvPr/>
        </p:nvCxnSpPr>
        <p:spPr>
          <a:xfrm>
            <a:off x="572493" y="1677996"/>
            <a:ext cx="1094108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60324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6EF7-FD5E-1C8D-923A-33451A8A8C79}"/>
              </a:ext>
            </a:extLst>
          </p:cNvPr>
          <p:cNvSpPr txBox="1">
            <a:spLocks/>
          </p:cNvSpPr>
          <p:nvPr/>
        </p:nvSpPr>
        <p:spPr>
          <a:xfrm>
            <a:off x="5205460" y="992321"/>
            <a:ext cx="6586491" cy="1085234"/>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dirty="0"/>
              <a:t>Signs to watch out for continued… </a:t>
            </a:r>
            <a:endParaRPr lang="en-AU" sz="3600" dirty="0"/>
          </a:p>
        </p:txBody>
      </p:sp>
      <p:sp>
        <p:nvSpPr>
          <p:cNvPr id="3" name="Content Placeholder 2">
            <a:extLst>
              <a:ext uri="{FF2B5EF4-FFF2-40B4-BE49-F238E27FC236}">
                <a16:creationId xmlns:a16="http://schemas.microsoft.com/office/drawing/2014/main" id="{5C289DBA-3FD1-05D1-DAE4-97B2763102E4}"/>
              </a:ext>
            </a:extLst>
          </p:cNvPr>
          <p:cNvSpPr txBox="1">
            <a:spLocks/>
          </p:cNvSpPr>
          <p:nvPr/>
        </p:nvSpPr>
        <p:spPr>
          <a:xfrm>
            <a:off x="4965431" y="2438400"/>
            <a:ext cx="6586489" cy="3785419"/>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Feeling overwhelmed by emotions such as anger, fear, grief, despair, shame, guilt. </a:t>
            </a:r>
          </a:p>
          <a:p>
            <a:r>
              <a:rPr lang="en-US" sz="2000" dirty="0"/>
              <a:t>Anxiety. </a:t>
            </a:r>
          </a:p>
          <a:p>
            <a:r>
              <a:rPr lang="en-US" sz="2000" dirty="0"/>
              <a:t>Depression. </a:t>
            </a:r>
          </a:p>
          <a:p>
            <a:r>
              <a:rPr lang="en-US" sz="2000" dirty="0"/>
              <a:t>De-personalization (feeling detached from oneself ).</a:t>
            </a:r>
          </a:p>
          <a:p>
            <a:r>
              <a:rPr lang="en-US" sz="2000" dirty="0"/>
              <a:t>Low self esteem. </a:t>
            </a:r>
          </a:p>
          <a:p>
            <a:r>
              <a:rPr lang="en-US" sz="2000" dirty="0"/>
              <a:t>Feeling profoundly distrustful of other people and the world in general. </a:t>
            </a:r>
          </a:p>
          <a:p>
            <a:r>
              <a:rPr lang="en-US" sz="2000" dirty="0"/>
              <a:t>Disruptions in interpersonal relationships. </a:t>
            </a:r>
          </a:p>
          <a:p>
            <a:r>
              <a:rPr lang="en-US" sz="2000" dirty="0"/>
              <a:t>Sleeping problems.</a:t>
            </a:r>
          </a:p>
          <a:p>
            <a:r>
              <a:rPr lang="en-US" sz="2000" dirty="0"/>
              <a:t>Substance abuse. </a:t>
            </a:r>
            <a:endParaRPr lang="en-AU" sz="2000" dirty="0"/>
          </a:p>
        </p:txBody>
      </p:sp>
      <p:grpSp>
        <p:nvGrpSpPr>
          <p:cNvPr id="7" name="Group 6">
            <a:extLst>
              <a:ext uri="{FF2B5EF4-FFF2-40B4-BE49-F238E27FC236}">
                <a16:creationId xmlns:a16="http://schemas.microsoft.com/office/drawing/2014/main" id="{B9F72524-EF6F-CEED-3A2C-39B29161B158}"/>
              </a:ext>
            </a:extLst>
          </p:cNvPr>
          <p:cNvGrpSpPr/>
          <p:nvPr/>
        </p:nvGrpSpPr>
        <p:grpSpPr>
          <a:xfrm rot="10800000" flipV="1">
            <a:off x="-1" y="5289715"/>
            <a:ext cx="6233652" cy="1311956"/>
            <a:chOff x="5630269" y="5030797"/>
            <a:chExt cx="6561731" cy="1311956"/>
          </a:xfrm>
        </p:grpSpPr>
        <p:cxnSp>
          <p:nvCxnSpPr>
            <p:cNvPr id="8" name="Straight Connector 7">
              <a:extLst>
                <a:ext uri="{FF2B5EF4-FFF2-40B4-BE49-F238E27FC236}">
                  <a16:creationId xmlns:a16="http://schemas.microsoft.com/office/drawing/2014/main" id="{5FA1079E-DA2D-4A1B-22C2-06C1CE8698FE}"/>
                </a:ext>
              </a:extLst>
            </p:cNvPr>
            <p:cNvCxnSpPr>
              <a:cxnSpLocks/>
            </p:cNvCxnSpPr>
            <p:nvPr/>
          </p:nvCxnSpPr>
          <p:spPr>
            <a:xfrm>
              <a:off x="5630269" y="6342753"/>
              <a:ext cx="656173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41A31B29-F861-95A5-DC1D-BBE6918BC5F5}"/>
                </a:ext>
              </a:extLst>
            </p:cNvPr>
            <p:cNvCxnSpPr>
              <a:cxnSpLocks/>
            </p:cNvCxnSpPr>
            <p:nvPr/>
          </p:nvCxnSpPr>
          <p:spPr>
            <a:xfrm>
              <a:off x="8367252" y="5030797"/>
              <a:ext cx="3824748"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73704C13-AE0D-3C0B-A40E-D5AB691EC8BA}"/>
                </a:ext>
              </a:extLst>
            </p:cNvPr>
            <p:cNvCxnSpPr>
              <a:cxnSpLocks/>
            </p:cNvCxnSpPr>
            <p:nvPr/>
          </p:nvCxnSpPr>
          <p:spPr>
            <a:xfrm>
              <a:off x="7610168" y="5358786"/>
              <a:ext cx="4581832"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610AB6BD-0656-FA43-9256-89B4352418DC}"/>
                </a:ext>
              </a:extLst>
            </p:cNvPr>
            <p:cNvCxnSpPr>
              <a:cxnSpLocks/>
            </p:cNvCxnSpPr>
            <p:nvPr/>
          </p:nvCxnSpPr>
          <p:spPr>
            <a:xfrm>
              <a:off x="7049729" y="5686775"/>
              <a:ext cx="5142271" cy="0"/>
            </a:xfrm>
            <a:prstGeom prst="lin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3061995C-1935-5A52-111F-9B7412D9D17D}"/>
                </a:ext>
              </a:extLst>
            </p:cNvPr>
            <p:cNvCxnSpPr>
              <a:cxnSpLocks/>
            </p:cNvCxnSpPr>
            <p:nvPr/>
          </p:nvCxnSpPr>
          <p:spPr>
            <a:xfrm>
              <a:off x="6280232" y="6014764"/>
              <a:ext cx="5911768" cy="0"/>
            </a:xfrm>
            <a:prstGeom prst="line">
              <a:avLst/>
            </a:prstGeom>
            <a:ln w="76200">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pic>
        <p:nvPicPr>
          <p:cNvPr id="4" name="Picture 3" descr="A person with the hand on the face&#10;&#10;Description automatically generated with low confidence">
            <a:extLst>
              <a:ext uri="{FF2B5EF4-FFF2-40B4-BE49-F238E27FC236}">
                <a16:creationId xmlns:a16="http://schemas.microsoft.com/office/drawing/2014/main" id="{3E6E6C6E-4AFA-2CC7-3F4D-A63901CCBB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02941" y="992321"/>
            <a:ext cx="3763956" cy="5568499"/>
          </a:xfrm>
          <a:prstGeom prst="rect">
            <a:avLst/>
          </a:prstGeom>
          <a:effectLst/>
        </p:spPr>
      </p:pic>
      <p:cxnSp>
        <p:nvCxnSpPr>
          <p:cNvPr id="5" name="Straight Connector 4">
            <a:extLst>
              <a:ext uri="{FF2B5EF4-FFF2-40B4-BE49-F238E27FC236}">
                <a16:creationId xmlns:a16="http://schemas.microsoft.com/office/drawing/2014/main" id="{13AE81BF-DD53-2355-3AF2-5037D44CECC8}"/>
              </a:ext>
            </a:extLst>
          </p:cNvPr>
          <p:cNvCxnSpPr>
            <a:cxnSpLocks/>
          </p:cNvCxnSpPr>
          <p:nvPr/>
        </p:nvCxnSpPr>
        <p:spPr>
          <a:xfrm>
            <a:off x="5205460" y="2218771"/>
            <a:ext cx="602297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10503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6287-7B28-C224-FD6E-3A556294E359}"/>
              </a:ext>
            </a:extLst>
          </p:cNvPr>
          <p:cNvSpPr txBox="1">
            <a:spLocks/>
          </p:cNvSpPr>
          <p:nvPr/>
        </p:nvSpPr>
        <p:spPr>
          <a:xfrm>
            <a:off x="438488" y="315077"/>
            <a:ext cx="4873214" cy="1956841"/>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600"/>
              <a:t>Strategies to manage vicarious trauma </a:t>
            </a:r>
            <a:endParaRPr lang="en-AU" sz="3600" dirty="0"/>
          </a:p>
        </p:txBody>
      </p:sp>
      <p:sp>
        <p:nvSpPr>
          <p:cNvPr id="3" name="Content Placeholder 2">
            <a:extLst>
              <a:ext uri="{FF2B5EF4-FFF2-40B4-BE49-F238E27FC236}">
                <a16:creationId xmlns:a16="http://schemas.microsoft.com/office/drawing/2014/main" id="{24C799B0-1DF3-26D9-E5CC-EF2B5E9C537A}"/>
              </a:ext>
            </a:extLst>
          </p:cNvPr>
          <p:cNvSpPr txBox="1">
            <a:spLocks/>
          </p:cNvSpPr>
          <p:nvPr/>
        </p:nvSpPr>
        <p:spPr>
          <a:xfrm>
            <a:off x="295921" y="2907583"/>
            <a:ext cx="4719860" cy="3047927"/>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700"/>
              <a:t>Ensure that you use your monthly home visits with your agency to your advantage, debrief and let your agency know what your support needs are.</a:t>
            </a:r>
          </a:p>
          <a:p>
            <a:pPr>
              <a:lnSpc>
                <a:spcPct val="90000"/>
              </a:lnSpc>
            </a:pPr>
            <a:endParaRPr lang="en-US" sz="1700"/>
          </a:p>
          <a:p>
            <a:pPr>
              <a:lnSpc>
                <a:spcPct val="90000"/>
              </a:lnSpc>
            </a:pPr>
            <a:r>
              <a:rPr lang="en-US" sz="1700"/>
              <a:t>Ensure Placement agreements and Foster Care Agreements are reflective of placement needs, learning and support needs specific to your carer household.</a:t>
            </a:r>
          </a:p>
          <a:p>
            <a:pPr>
              <a:lnSpc>
                <a:spcPct val="90000"/>
              </a:lnSpc>
            </a:pPr>
            <a:endParaRPr lang="en-US" sz="1700"/>
          </a:p>
          <a:p>
            <a:pPr>
              <a:lnSpc>
                <a:spcPct val="90000"/>
              </a:lnSpc>
            </a:pPr>
            <a:r>
              <a:rPr lang="en-US" sz="1700"/>
              <a:t>Ensure that you have a strong and positive peer network surrounding you. </a:t>
            </a:r>
            <a:endParaRPr lang="en-AU" sz="1700" dirty="0"/>
          </a:p>
        </p:txBody>
      </p:sp>
      <p:pic>
        <p:nvPicPr>
          <p:cNvPr id="4" name="Picture 3" descr="A group of people sitting around a table&#10;&#10;Description automatically generated with medium confidence">
            <a:extLst>
              <a:ext uri="{FF2B5EF4-FFF2-40B4-BE49-F238E27FC236}">
                <a16:creationId xmlns:a16="http://schemas.microsoft.com/office/drawing/2014/main" id="{FF15E2DD-470E-0911-037C-E41D7D5788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85743" y="640896"/>
            <a:ext cx="6304734" cy="621710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5" name="Straight Connector 4">
            <a:extLst>
              <a:ext uri="{FF2B5EF4-FFF2-40B4-BE49-F238E27FC236}">
                <a16:creationId xmlns:a16="http://schemas.microsoft.com/office/drawing/2014/main" id="{06EAE2E6-EAA0-926D-0D45-311F21349F33}"/>
              </a:ext>
            </a:extLst>
          </p:cNvPr>
          <p:cNvCxnSpPr>
            <a:cxnSpLocks/>
          </p:cNvCxnSpPr>
          <p:nvPr/>
        </p:nvCxnSpPr>
        <p:spPr>
          <a:xfrm>
            <a:off x="438488" y="2533404"/>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095429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0A8E-0F10-5229-245E-20CB911C7225}"/>
              </a:ext>
            </a:extLst>
          </p:cNvPr>
          <p:cNvSpPr txBox="1">
            <a:spLocks/>
          </p:cNvSpPr>
          <p:nvPr/>
        </p:nvSpPr>
        <p:spPr>
          <a:xfrm>
            <a:off x="572494" y="605022"/>
            <a:ext cx="11047013" cy="877359"/>
          </a:xfrm>
          <a:prstGeom prst="rect">
            <a:avLst/>
          </a:prstGeom>
        </p:spPr>
        <p:txBody>
          <a:bodyPr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nSpc>
                <a:spcPct val="90000"/>
              </a:lnSpc>
            </a:pPr>
            <a:r>
              <a:rPr lang="en-US" sz="3400"/>
              <a:t>Strategies to manage vicarious trauma continued… </a:t>
            </a:r>
            <a:endParaRPr lang="en-AU" sz="3400" dirty="0"/>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28A94E22-1667-2AE7-86DD-60FB1B0110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Content Placeholder 2">
            <a:extLst>
              <a:ext uri="{FF2B5EF4-FFF2-40B4-BE49-F238E27FC236}">
                <a16:creationId xmlns:a16="http://schemas.microsoft.com/office/drawing/2014/main" id="{117B5183-2337-B75C-24E1-131D51834AD6}"/>
              </a:ext>
            </a:extLst>
          </p:cNvPr>
          <p:cNvSpPr txBox="1">
            <a:spLocks/>
          </p:cNvSpPr>
          <p:nvPr/>
        </p:nvSpPr>
        <p:spPr>
          <a:xfrm>
            <a:off x="4905955" y="2071316"/>
            <a:ext cx="6713552" cy="4114800"/>
          </a:xfrm>
          <a:prstGeom prst="rect">
            <a:avLst/>
          </a:prstGeom>
        </p:spPr>
        <p:txBody>
          <a:bodyPr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Ensure you make time for yourself where self care strategies are identified and implemented – you can’t look after others well, if you are unwell yourself. </a:t>
            </a:r>
          </a:p>
          <a:p>
            <a:r>
              <a:rPr lang="en-US" sz="2200"/>
              <a:t>Recognise and don’t feel ashamed to reach out for professional help if needed.  Seeking professional help is a sign of proactive insight into your needs as a carer.</a:t>
            </a:r>
          </a:p>
          <a:p>
            <a:r>
              <a:rPr lang="en-US" sz="2200"/>
              <a:t>Remember your rights under the Statement of Commitment i.e., ability to seek and accept professional support. </a:t>
            </a:r>
            <a:endParaRPr lang="en-AU" sz="2200" dirty="0"/>
          </a:p>
        </p:txBody>
      </p:sp>
      <p:cxnSp>
        <p:nvCxnSpPr>
          <p:cNvPr id="5" name="Straight Connector 4">
            <a:extLst>
              <a:ext uri="{FF2B5EF4-FFF2-40B4-BE49-F238E27FC236}">
                <a16:creationId xmlns:a16="http://schemas.microsoft.com/office/drawing/2014/main" id="{2D6CC064-6A2E-AF54-E6E8-AA6C3A68C004}"/>
              </a:ext>
            </a:extLst>
          </p:cNvPr>
          <p:cNvCxnSpPr>
            <a:cxnSpLocks/>
          </p:cNvCxnSpPr>
          <p:nvPr/>
        </p:nvCxnSpPr>
        <p:spPr>
          <a:xfrm>
            <a:off x="591266" y="1619003"/>
            <a:ext cx="1080432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281388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D9DB-F534-E94C-870E-5522588BFCF8}"/>
              </a:ext>
            </a:extLst>
          </p:cNvPr>
          <p:cNvSpPr txBox="1">
            <a:spLocks/>
          </p:cNvSpPr>
          <p:nvPr/>
        </p:nvSpPr>
        <p:spPr>
          <a:xfrm>
            <a:off x="1020731" y="1071716"/>
            <a:ext cx="5308124" cy="2957542"/>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defTabSz="914400">
              <a:lnSpc>
                <a:spcPct val="90000"/>
              </a:lnSpc>
              <a:spcAft>
                <a:spcPts val="600"/>
              </a:spcAft>
            </a:pPr>
            <a:r>
              <a:rPr lang="en-US" sz="5400" b="1" dirty="0">
                <a:latin typeface="+mj-lt"/>
                <a:cs typeface="+mj-cs"/>
              </a:rPr>
              <a:t>Where to access support </a:t>
            </a:r>
          </a:p>
        </p:txBody>
      </p:sp>
      <p:pic>
        <p:nvPicPr>
          <p:cNvPr id="3" name="Picture 2" descr="A picture containing person, indoor&#10;&#10;Description automatically generated">
            <a:extLst>
              <a:ext uri="{FF2B5EF4-FFF2-40B4-BE49-F238E27FC236}">
                <a16:creationId xmlns:a16="http://schemas.microsoft.com/office/drawing/2014/main" id="{F5A38053-A49C-2BE4-F0DE-2A15BBD0D7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flipH="1">
            <a:off x="7384026" y="626561"/>
            <a:ext cx="4807974" cy="624006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cxnSp>
        <p:nvCxnSpPr>
          <p:cNvPr id="4" name="Straight Connector 3">
            <a:extLst>
              <a:ext uri="{FF2B5EF4-FFF2-40B4-BE49-F238E27FC236}">
                <a16:creationId xmlns:a16="http://schemas.microsoft.com/office/drawing/2014/main" id="{13B1BBBE-6412-7393-1466-F62A4DD33F8F}"/>
              </a:ext>
            </a:extLst>
          </p:cNvPr>
          <p:cNvCxnSpPr>
            <a:cxnSpLocks/>
          </p:cNvCxnSpPr>
          <p:nvPr/>
        </p:nvCxnSpPr>
        <p:spPr>
          <a:xfrm>
            <a:off x="1020731" y="4381867"/>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235291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3E15-6ACC-93A4-6D29-9BBA0AFCFA1D}"/>
              </a:ext>
            </a:extLst>
          </p:cNvPr>
          <p:cNvSpPr txBox="1">
            <a:spLocks/>
          </p:cNvSpPr>
          <p:nvPr/>
        </p:nvSpPr>
        <p:spPr>
          <a:xfrm>
            <a:off x="312815" y="771181"/>
            <a:ext cx="6076151" cy="1141035"/>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3200" dirty="0"/>
              <a:t>Foster and Kinship Carer Support Line </a:t>
            </a:r>
            <a:endParaRPr lang="en-AU" sz="3200" dirty="0"/>
          </a:p>
        </p:txBody>
      </p:sp>
      <p:sp>
        <p:nvSpPr>
          <p:cNvPr id="3" name="Content Placeholder 2">
            <a:extLst>
              <a:ext uri="{FF2B5EF4-FFF2-40B4-BE49-F238E27FC236}">
                <a16:creationId xmlns:a16="http://schemas.microsoft.com/office/drawing/2014/main" id="{8D50A51B-B005-5E2A-F43D-47067F40A71B}"/>
              </a:ext>
            </a:extLst>
          </p:cNvPr>
          <p:cNvSpPr txBox="1">
            <a:spLocks/>
          </p:cNvSpPr>
          <p:nvPr/>
        </p:nvSpPr>
        <p:spPr>
          <a:xfrm>
            <a:off x="268658" y="2121537"/>
            <a:ext cx="6741268" cy="442224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AU" sz="1400" b="1" dirty="0"/>
              <a:t>Foster and Kinship Care Support Line Number:  1300 729 309</a:t>
            </a:r>
            <a:r>
              <a:rPr lang="en-AU" sz="1400" dirty="0"/>
              <a:t> </a:t>
            </a:r>
          </a:p>
          <a:p>
            <a:pPr marL="0" indent="0">
              <a:lnSpc>
                <a:spcPct val="90000"/>
              </a:lnSpc>
              <a:buFont typeface="Arial"/>
              <a:buNone/>
            </a:pPr>
            <a:endParaRPr lang="en-AU" sz="1400" dirty="0"/>
          </a:p>
          <a:p>
            <a:pPr marL="0" indent="0">
              <a:lnSpc>
                <a:spcPct val="90000"/>
              </a:lnSpc>
              <a:buFont typeface="Arial"/>
              <a:buNone/>
            </a:pPr>
            <a:r>
              <a:rPr lang="en-AU" sz="1400" dirty="0"/>
              <a:t>The Foster and Kinship Carer Support Line (FKCSL), has been operating since 30</a:t>
            </a:r>
            <a:r>
              <a:rPr lang="en-AU" sz="1400" baseline="30000" dirty="0"/>
              <a:t>th</a:t>
            </a:r>
            <a:r>
              <a:rPr lang="en-AU" sz="1400" dirty="0"/>
              <a:t> April 2007.  It is co-located with the Child Safety After Hours Service and works in a collaborative manner to provide the best service possible for children in out of home care, after hours. </a:t>
            </a:r>
          </a:p>
          <a:p>
            <a:pPr marL="0" indent="0">
              <a:lnSpc>
                <a:spcPct val="90000"/>
              </a:lnSpc>
              <a:buFont typeface="Arial"/>
              <a:buNone/>
            </a:pPr>
            <a:r>
              <a:rPr lang="en-AU" sz="1400" dirty="0"/>
              <a:t> </a:t>
            </a:r>
          </a:p>
          <a:p>
            <a:pPr marL="0" indent="0">
              <a:lnSpc>
                <a:spcPct val="90000"/>
              </a:lnSpc>
              <a:buFont typeface="Arial"/>
              <a:buNone/>
            </a:pPr>
            <a:r>
              <a:rPr lang="en-AU" sz="1400" dirty="0"/>
              <a:t>The usual hours of operation are;             </a:t>
            </a:r>
          </a:p>
          <a:p>
            <a:pPr>
              <a:lnSpc>
                <a:spcPct val="90000"/>
              </a:lnSpc>
            </a:pPr>
            <a:r>
              <a:rPr lang="en-AU" sz="1400" dirty="0"/>
              <a:t>5.00pm – 11.30pm Monday to Friday. </a:t>
            </a:r>
          </a:p>
          <a:p>
            <a:pPr>
              <a:lnSpc>
                <a:spcPct val="90000"/>
              </a:lnSpc>
            </a:pPr>
            <a:r>
              <a:rPr lang="en-AU" sz="1400" dirty="0"/>
              <a:t>7.00am – 11.30pm Saturday and Sunday. </a:t>
            </a:r>
          </a:p>
          <a:p>
            <a:pPr marL="0" indent="0">
              <a:lnSpc>
                <a:spcPct val="90000"/>
              </a:lnSpc>
              <a:buFont typeface="Arial"/>
              <a:buNone/>
            </a:pPr>
            <a:r>
              <a:rPr lang="en-AU" sz="1400" dirty="0"/>
              <a:t> </a:t>
            </a:r>
          </a:p>
          <a:p>
            <a:pPr marL="0" indent="0">
              <a:lnSpc>
                <a:spcPct val="90000"/>
              </a:lnSpc>
              <a:buFont typeface="Arial"/>
              <a:buNone/>
            </a:pPr>
            <a:r>
              <a:rPr lang="en-AU" sz="1400" dirty="0"/>
              <a:t>Specialist staff man this service during these times, however the phone line is then diverted to Child Safety Afterhours after this. </a:t>
            </a:r>
          </a:p>
          <a:p>
            <a:pPr marL="0" indent="0">
              <a:lnSpc>
                <a:spcPct val="90000"/>
              </a:lnSpc>
              <a:buFont typeface="Arial"/>
              <a:buNone/>
            </a:pPr>
            <a:r>
              <a:rPr lang="en-AU" sz="1400" dirty="0"/>
              <a:t> </a:t>
            </a:r>
          </a:p>
          <a:p>
            <a:pPr marL="0" indent="0">
              <a:lnSpc>
                <a:spcPct val="90000"/>
              </a:lnSpc>
              <a:buFont typeface="Arial"/>
              <a:buNone/>
            </a:pPr>
            <a:r>
              <a:rPr lang="en-AU" sz="1400" dirty="0"/>
              <a:t>The Foster and Kinship Care Support Line provide task-focused, problem-solving support to carers who access the service after hours, including:</a:t>
            </a:r>
          </a:p>
          <a:p>
            <a:pPr>
              <a:lnSpc>
                <a:spcPct val="90000"/>
              </a:lnSpc>
            </a:pPr>
            <a:r>
              <a:rPr lang="en-AU" sz="1400" dirty="0"/>
              <a:t>information provision in relation to current departmental policies, procedures and existing resources, both financial and emotional;</a:t>
            </a:r>
          </a:p>
          <a:p>
            <a:pPr>
              <a:lnSpc>
                <a:spcPct val="90000"/>
              </a:lnSpc>
            </a:pPr>
            <a:r>
              <a:rPr lang="en-AU" sz="1400" dirty="0"/>
              <a:t>positive behavioural support for carers facing complex issues such as children and young people with special needs and/or significant behavioural issues; and</a:t>
            </a:r>
          </a:p>
          <a:p>
            <a:pPr>
              <a:lnSpc>
                <a:spcPct val="90000"/>
              </a:lnSpc>
            </a:pPr>
            <a:r>
              <a:rPr lang="en-AU" sz="1400" dirty="0"/>
              <a:t>brief counselling and support.</a:t>
            </a:r>
          </a:p>
          <a:p>
            <a:pPr>
              <a:lnSpc>
                <a:spcPct val="90000"/>
              </a:lnSpc>
            </a:pPr>
            <a:endParaRPr lang="en-AU" sz="1400" dirty="0"/>
          </a:p>
        </p:txBody>
      </p:sp>
      <p:pic>
        <p:nvPicPr>
          <p:cNvPr id="4" name="Picture 3">
            <a:extLst>
              <a:ext uri="{FF2B5EF4-FFF2-40B4-BE49-F238E27FC236}">
                <a16:creationId xmlns:a16="http://schemas.microsoft.com/office/drawing/2014/main" id="{70BC8F5C-0DB7-5E23-8D7C-4144E7807F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7630886" y="636730"/>
            <a:ext cx="4561114" cy="6221270"/>
          </a:xfrm>
          <a:prstGeom prst="rect">
            <a:avLst/>
          </a:prstGeom>
          <a:effectLst/>
        </p:spPr>
      </p:pic>
      <p:cxnSp>
        <p:nvCxnSpPr>
          <p:cNvPr id="5" name="Straight Connector 4">
            <a:extLst>
              <a:ext uri="{FF2B5EF4-FFF2-40B4-BE49-F238E27FC236}">
                <a16:creationId xmlns:a16="http://schemas.microsoft.com/office/drawing/2014/main" id="{C8F81452-4166-CBD8-D1A4-85401B41AB6D}"/>
              </a:ext>
            </a:extLst>
          </p:cNvPr>
          <p:cNvCxnSpPr>
            <a:cxnSpLocks/>
          </p:cNvCxnSpPr>
          <p:nvPr/>
        </p:nvCxnSpPr>
        <p:spPr>
          <a:xfrm>
            <a:off x="312815" y="1912216"/>
            <a:ext cx="6697111"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39954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9D1DEAF9-4D53-43F4-9479-259425965599}"/>
              </a:ext>
            </a:extLst>
          </p:cNvPr>
          <p:cNvSpPr txBox="1">
            <a:spLocks noChangeArrowheads="1"/>
          </p:cNvSpPr>
          <p:nvPr/>
        </p:nvSpPr>
        <p:spPr bwMode="auto">
          <a:xfrm>
            <a:off x="990594" y="1219272"/>
            <a:ext cx="4259731" cy="19850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914400">
              <a:lnSpc>
                <a:spcPct val="90000"/>
              </a:lnSpc>
              <a:spcBef>
                <a:spcPct val="0"/>
              </a:spcBef>
              <a:spcAft>
                <a:spcPts val="600"/>
              </a:spcAft>
            </a:pPr>
            <a:r>
              <a:rPr lang="en-US" altLang="en-US" sz="3700" b="1" kern="1200" dirty="0">
                <a:solidFill>
                  <a:schemeClr val="tx1"/>
                </a:solidFill>
                <a:latin typeface="+mj-lt"/>
                <a:ea typeface="+mj-ea"/>
                <a:cs typeface="+mj-cs"/>
              </a:rPr>
              <a:t>How the OPG helps children and young people we visit</a:t>
            </a:r>
          </a:p>
        </p:txBody>
      </p:sp>
      <p:sp>
        <p:nvSpPr>
          <p:cNvPr id="5" name="Rectangle 4">
            <a:extLst>
              <a:ext uri="{FF2B5EF4-FFF2-40B4-BE49-F238E27FC236}">
                <a16:creationId xmlns:a16="http://schemas.microsoft.com/office/drawing/2014/main" id="{48F14A67-07F8-7E52-C82E-8299BDFB538D}"/>
              </a:ext>
            </a:extLst>
          </p:cNvPr>
          <p:cNvSpPr/>
          <p:nvPr/>
        </p:nvSpPr>
        <p:spPr>
          <a:xfrm>
            <a:off x="594379" y="4047573"/>
            <a:ext cx="5052162" cy="2072576"/>
          </a:xfrm>
          <a:prstGeom prst="rect">
            <a:avLst/>
          </a:prstGeom>
          <a:solidFill>
            <a:schemeClr val="bg1">
              <a:alpha val="3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9C4FEB6C-ED20-B6C5-5546-7E4A2BD7FB61}"/>
              </a:ext>
            </a:extLst>
          </p:cNvPr>
          <p:cNvPicPr>
            <a:picLocks noChangeAspect="1"/>
          </p:cNvPicPr>
          <p:nvPr/>
        </p:nvPicPr>
        <p:blipFill>
          <a:blip r:embed="rId2"/>
          <a:stretch>
            <a:fillRect/>
          </a:stretch>
        </p:blipFill>
        <p:spPr>
          <a:xfrm>
            <a:off x="754648" y="4637797"/>
            <a:ext cx="4579613" cy="1020210"/>
          </a:xfrm>
          <a:prstGeom prst="rect">
            <a:avLst/>
          </a:prstGeom>
        </p:spPr>
      </p:pic>
      <p:sp>
        <p:nvSpPr>
          <p:cNvPr id="4" name="Rectangle 2">
            <a:extLst>
              <a:ext uri="{FF2B5EF4-FFF2-40B4-BE49-F238E27FC236}">
                <a16:creationId xmlns:a16="http://schemas.microsoft.com/office/drawing/2014/main" id="{44E91D43-8A5E-EA92-16FB-6B03ED8F695D}"/>
              </a:ext>
            </a:extLst>
          </p:cNvPr>
          <p:cNvSpPr txBox="1">
            <a:spLocks/>
          </p:cNvSpPr>
          <p:nvPr/>
        </p:nvSpPr>
        <p:spPr bwMode="auto">
          <a:xfrm>
            <a:off x="6545460" y="1149989"/>
            <a:ext cx="5052162" cy="5097980"/>
          </a:xfrm>
          <a:prstGeom prst="rect">
            <a:avLst/>
          </a:prstGeom>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indent="-228600" defTabSz="914400">
              <a:lnSpc>
                <a:spcPct val="90000"/>
              </a:lnSpc>
              <a:spcBef>
                <a:spcPts val="300"/>
              </a:spcBef>
              <a:spcAft>
                <a:spcPts val="600"/>
              </a:spcAft>
              <a:buClr>
                <a:srgbClr val="009CDE"/>
              </a:buClr>
              <a:buSzPct val="120000"/>
              <a:buFont typeface="Arial" panose="020B0604020202020204" pitchFamily="34" charset="0"/>
              <a:buChar char="•"/>
              <a:defRPr/>
            </a:pPr>
            <a:r>
              <a:rPr lang="en-US" altLang="en-US" sz="1400" b="1" dirty="0">
                <a:latin typeface="Arial" panose="020B0604020202020204" pitchFamily="34" charset="0"/>
                <a:cs typeface="Arial" panose="020B0604020202020204" pitchFamily="34" charset="0"/>
              </a:rPr>
              <a:t>The Office of the Public Guardian plays a monitoring and oversight role and advocates for individual children and young people by:</a:t>
            </a:r>
          </a:p>
          <a:p>
            <a:pPr marL="560388" lvl="1" indent="-228600" defTabSz="914400">
              <a:lnSpc>
                <a:spcPct val="90000"/>
              </a:lnSpc>
              <a:spcBef>
                <a:spcPts val="3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developing a trusting and supportive relationship with them, so far as is possible; </a:t>
            </a:r>
          </a:p>
          <a:p>
            <a:pPr marL="560388" lvl="1" indent="-228600" defTabSz="914400">
              <a:lnSpc>
                <a:spcPct val="90000"/>
              </a:lnSpc>
              <a:spcBef>
                <a:spcPts val="3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promoting and protecting their rights and interests; </a:t>
            </a:r>
          </a:p>
          <a:p>
            <a:pPr marL="560388" lvl="1" indent="-228600" defTabSz="914400">
              <a:lnSpc>
                <a:spcPct val="90000"/>
              </a:lnSpc>
              <a:spcBef>
                <a:spcPts val="3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ensuring their voices are heard;</a:t>
            </a:r>
          </a:p>
          <a:p>
            <a:pPr marL="560388" lvl="1" indent="-228600" defTabSz="914400">
              <a:lnSpc>
                <a:spcPct val="90000"/>
              </a:lnSpc>
              <a:spcBef>
                <a:spcPts val="3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assisting them to understand care and resolve disputes;</a:t>
            </a:r>
          </a:p>
          <a:p>
            <a:pPr marL="560388" lvl="1" indent="-228600" defTabSz="914400">
              <a:lnSpc>
                <a:spcPct val="90000"/>
              </a:lnSpc>
              <a:spcBef>
                <a:spcPts val="3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ensuring they are involved in making decisions that affect their care;</a:t>
            </a:r>
          </a:p>
          <a:p>
            <a:pPr marL="560388" lvl="1" indent="-228600" defTabSz="914400">
              <a:lnSpc>
                <a:spcPct val="90000"/>
              </a:lnSpc>
              <a:spcBef>
                <a:spcPts val="3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working with service providers to promote and protect the interests of children and young people. </a:t>
            </a:r>
            <a:endParaRPr lang="en-US" altLang="en-US" sz="1400" b="1" i="1" dirty="0">
              <a:latin typeface="Arial" panose="020B0604020202020204" pitchFamily="34" charset="0"/>
              <a:cs typeface="Arial" panose="020B0604020202020204" pitchFamily="34" charset="0"/>
            </a:endParaRPr>
          </a:p>
          <a:p>
            <a:pPr marL="342900" indent="-228600" defTabSz="914400">
              <a:lnSpc>
                <a:spcPct val="90000"/>
              </a:lnSpc>
              <a:spcBef>
                <a:spcPts val="600"/>
              </a:spcBef>
              <a:spcAft>
                <a:spcPts val="600"/>
              </a:spcAft>
              <a:buClr>
                <a:srgbClr val="009CDE"/>
              </a:buClr>
              <a:buFont typeface="Arial" panose="020B0604020202020204" pitchFamily="34" charset="0"/>
              <a:buChar char="•"/>
              <a:defRPr/>
            </a:pPr>
            <a:endParaRPr lang="en-US" altLang="en-US" sz="1400" b="1" i="1" dirty="0">
              <a:latin typeface="Arial" panose="020B0604020202020204" pitchFamily="34" charset="0"/>
              <a:cs typeface="Arial" panose="020B0604020202020204" pitchFamily="34" charset="0"/>
            </a:endParaRPr>
          </a:p>
          <a:p>
            <a:pPr defTabSz="914400">
              <a:lnSpc>
                <a:spcPct val="90000"/>
              </a:lnSpc>
              <a:spcBef>
                <a:spcPts val="600"/>
              </a:spcBef>
              <a:spcAft>
                <a:spcPts val="600"/>
              </a:spcAft>
              <a:buClr>
                <a:srgbClr val="009CDE"/>
              </a:buClr>
              <a:defRPr/>
            </a:pPr>
            <a:r>
              <a:rPr lang="en-US" altLang="en-US" sz="1400" b="1" i="1" dirty="0">
                <a:latin typeface="Arial" panose="020B0604020202020204" pitchFamily="34" charset="0"/>
                <a:cs typeface="Arial" panose="020B0604020202020204" pitchFamily="34" charset="0"/>
              </a:rPr>
              <a:t>The OPG does this through its:</a:t>
            </a:r>
          </a:p>
          <a:p>
            <a:pPr marL="285750" indent="-285750" defTabSz="914400">
              <a:lnSpc>
                <a:spcPct val="90000"/>
              </a:lnSpc>
              <a:spcBef>
                <a:spcPts val="600"/>
              </a:spcBef>
              <a:spcAft>
                <a:spcPts val="600"/>
              </a:spcAft>
              <a:buClr>
                <a:srgbClr val="009CDE"/>
              </a:buClr>
              <a:buFont typeface="Arial" panose="020B0604020202020204" pitchFamily="34" charset="0"/>
              <a:buChar char="•"/>
              <a:defRPr/>
            </a:pPr>
            <a:r>
              <a:rPr lang="en-US" altLang="en-US" sz="1400" b="1" i="1" dirty="0">
                <a:solidFill>
                  <a:schemeClr val="accent1"/>
                </a:solidFill>
                <a:latin typeface="Arial" panose="020B0604020202020204" pitchFamily="34" charset="0"/>
                <a:cs typeface="Arial" panose="020B0604020202020204" pitchFamily="34" charset="0"/>
              </a:rPr>
              <a:t> </a:t>
            </a:r>
            <a:r>
              <a:rPr lang="en-US" altLang="en-US" sz="1400" b="1" i="1"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Community Visitors</a:t>
            </a:r>
            <a:r>
              <a:rPr lang="en-US" altLang="en-US" sz="1400" b="1" i="1" dirty="0">
                <a:solidFill>
                  <a:schemeClr val="accent1"/>
                </a:solidFill>
                <a:latin typeface="Arial" panose="020B0604020202020204" pitchFamily="34" charset="0"/>
                <a:cs typeface="Arial" panose="020B0604020202020204" pitchFamily="34" charset="0"/>
              </a:rPr>
              <a:t> </a:t>
            </a:r>
            <a:r>
              <a:rPr lang="en-US" altLang="en-US" sz="1400" b="1" i="1" dirty="0">
                <a:latin typeface="Arial" panose="020B0604020202020204" pitchFamily="34" charset="0"/>
                <a:cs typeface="Arial" panose="020B0604020202020204" pitchFamily="34" charset="0"/>
              </a:rPr>
              <a:t>(CVs) and </a:t>
            </a:r>
          </a:p>
          <a:p>
            <a:pPr marL="285750" indent="-285750" defTabSz="914400">
              <a:lnSpc>
                <a:spcPct val="90000"/>
              </a:lnSpc>
              <a:spcBef>
                <a:spcPts val="600"/>
              </a:spcBef>
              <a:spcAft>
                <a:spcPts val="600"/>
              </a:spcAft>
              <a:buClr>
                <a:srgbClr val="009CDE"/>
              </a:buClr>
              <a:buFont typeface="Arial" panose="020B0604020202020204" pitchFamily="34" charset="0"/>
              <a:buChar char="•"/>
              <a:defRPr/>
            </a:pPr>
            <a:r>
              <a:rPr lang="en-US" altLang="en-US" sz="1400" b="1" i="1"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 Advocate Legal Officers</a:t>
            </a:r>
            <a:r>
              <a:rPr lang="en-US" altLang="en-US" sz="1400" b="1" i="1" dirty="0">
                <a:solidFill>
                  <a:schemeClr val="accent1"/>
                </a:solidFill>
                <a:latin typeface="Arial" panose="020B0604020202020204" pitchFamily="34" charset="0"/>
                <a:cs typeface="Arial" panose="020B0604020202020204" pitchFamily="34" charset="0"/>
              </a:rPr>
              <a:t> </a:t>
            </a:r>
            <a:r>
              <a:rPr lang="en-US" altLang="en-US" sz="1400" b="1" i="1" dirty="0">
                <a:latin typeface="Arial" panose="020B0604020202020204" pitchFamily="34" charset="0"/>
                <a:cs typeface="Arial" panose="020B0604020202020204" pitchFamily="34" charset="0"/>
              </a:rPr>
              <a:t>(CALOs).</a:t>
            </a:r>
          </a:p>
        </p:txBody>
      </p:sp>
      <p:cxnSp>
        <p:nvCxnSpPr>
          <p:cNvPr id="6" name="Straight Connector 5">
            <a:extLst>
              <a:ext uri="{FF2B5EF4-FFF2-40B4-BE49-F238E27FC236}">
                <a16:creationId xmlns:a16="http://schemas.microsoft.com/office/drawing/2014/main" id="{1EF0FDF3-FF28-C875-C366-C02C12FC1E25}"/>
              </a:ext>
            </a:extLst>
          </p:cNvPr>
          <p:cNvCxnSpPr>
            <a:cxnSpLocks/>
          </p:cNvCxnSpPr>
          <p:nvPr/>
        </p:nvCxnSpPr>
        <p:spPr>
          <a:xfrm>
            <a:off x="754648" y="3429000"/>
            <a:ext cx="4891893"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44504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67862-9CD7-469C-7526-C1637A2AB6BD}"/>
              </a:ext>
            </a:extLst>
          </p:cNvPr>
          <p:cNvSpPr txBox="1">
            <a:spLocks noChangeArrowheads="1"/>
          </p:cNvSpPr>
          <p:nvPr/>
        </p:nvSpPr>
        <p:spPr bwMode="auto">
          <a:xfrm>
            <a:off x="-108155" y="840512"/>
            <a:ext cx="11075403" cy="6767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914400">
              <a:lnSpc>
                <a:spcPct val="90000"/>
              </a:lnSpc>
              <a:spcBef>
                <a:spcPct val="0"/>
              </a:spcBef>
              <a:spcAft>
                <a:spcPts val="600"/>
              </a:spcAft>
            </a:pPr>
            <a:r>
              <a:rPr lang="en-US" altLang="en-US" sz="3100" b="1" kern="1200" dirty="0">
                <a:solidFill>
                  <a:schemeClr val="tx1"/>
                </a:solidFill>
                <a:latin typeface="+mj-lt"/>
                <a:ea typeface="+mj-ea"/>
                <a:cs typeface="+mj-cs"/>
              </a:rPr>
              <a:t>How can a Community Visitor help children and young people?</a:t>
            </a:r>
          </a:p>
        </p:txBody>
      </p:sp>
      <p:pic>
        <p:nvPicPr>
          <p:cNvPr id="3" name="Online Media 1" title="Office of the Public Guardian: Helping children and young people in care">
            <a:hlinkClick r:id="" action="ppaction://media"/>
            <a:extLst>
              <a:ext uri="{FF2B5EF4-FFF2-40B4-BE49-F238E27FC236}">
                <a16:creationId xmlns:a16="http://schemas.microsoft.com/office/drawing/2014/main" id="{A12B75C5-DFBC-38CA-A33C-0EF159190B7B}"/>
              </a:ext>
            </a:extLst>
          </p:cNvPr>
          <p:cNvPicPr>
            <a:picLocks noRot="1" noChangeAspect="1"/>
          </p:cNvPicPr>
          <p:nvPr>
            <a:videoFile r:link="rId1"/>
          </p:nvPr>
        </p:nvPicPr>
        <p:blipFill>
          <a:blip r:embed="rId3"/>
          <a:stretch>
            <a:fillRect/>
          </a:stretch>
        </p:blipFill>
        <p:spPr>
          <a:xfrm>
            <a:off x="283932" y="2171047"/>
            <a:ext cx="5533899" cy="3126653"/>
          </a:xfrm>
          <a:prstGeom prst="rect">
            <a:avLst/>
          </a:prstGeom>
        </p:spPr>
      </p:pic>
      <p:sp>
        <p:nvSpPr>
          <p:cNvPr id="4" name="TextBox 4">
            <a:extLst>
              <a:ext uri="{FF2B5EF4-FFF2-40B4-BE49-F238E27FC236}">
                <a16:creationId xmlns:a16="http://schemas.microsoft.com/office/drawing/2014/main" id="{B2AF4505-4843-2200-5AB4-C9908958DE3F}"/>
              </a:ext>
            </a:extLst>
          </p:cNvPr>
          <p:cNvSpPr txBox="1">
            <a:spLocks noChangeArrowheads="1"/>
          </p:cNvSpPr>
          <p:nvPr/>
        </p:nvSpPr>
        <p:spPr bwMode="auto">
          <a:xfrm>
            <a:off x="5944445" y="1723197"/>
            <a:ext cx="5827644" cy="4823517"/>
          </a:xfrm>
          <a:prstGeom prst="rect">
            <a:avLst/>
          </a:prstGeom>
        </p:spPr>
        <p:txBody>
          <a:bodyPr vert="horz" lIns="91440" tIns="45720" rIns="91440" bIns="45720" rtlCol="0" anchor="t">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66700" indent="-228600" defTabSz="914400">
              <a:lnSpc>
                <a:spcPct val="90000"/>
              </a:lnSpc>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functions of a Community Visitor are set out under </a:t>
            </a:r>
            <a:r>
              <a:rPr lang="en-US" altLang="en-US" sz="1400" dirty="0">
                <a:latin typeface="Arial" panose="020B0604020202020204" pitchFamily="34" charset="0"/>
                <a:cs typeface="Arial" panose="020B0604020202020204" pitchFamily="34" charset="0"/>
                <a:hlinkClick r:id="rId4"/>
              </a:rPr>
              <a:t>section 13 </a:t>
            </a:r>
            <a:r>
              <a:rPr lang="en-US" altLang="en-US" sz="1400" dirty="0">
                <a:latin typeface="Arial" panose="020B0604020202020204" pitchFamily="34" charset="0"/>
                <a:cs typeface="Arial" panose="020B0604020202020204" pitchFamily="34" charset="0"/>
              </a:rPr>
              <a:t> and </a:t>
            </a:r>
            <a:r>
              <a:rPr lang="en-US" altLang="en-US" sz="1400" dirty="0">
                <a:latin typeface="Arial" panose="020B0604020202020204" pitchFamily="34" charset="0"/>
                <a:cs typeface="Arial" panose="020B0604020202020204" pitchFamily="34" charset="0"/>
                <a:hlinkClick r:id="rId4"/>
              </a:rPr>
              <a:t>section 56 </a:t>
            </a:r>
            <a:r>
              <a:rPr lang="en-US" altLang="en-US" sz="1400" dirty="0">
                <a:latin typeface="Arial" panose="020B0604020202020204" pitchFamily="34" charset="0"/>
                <a:cs typeface="Arial" panose="020B0604020202020204" pitchFamily="34" charset="0"/>
              </a:rPr>
              <a:t>of the </a:t>
            </a:r>
            <a:r>
              <a:rPr lang="en-US" altLang="en-US" sz="1400" i="1" dirty="0">
                <a:latin typeface="Arial" panose="020B0604020202020204" pitchFamily="34" charset="0"/>
                <a:cs typeface="Arial" panose="020B0604020202020204" pitchFamily="34" charset="0"/>
              </a:rPr>
              <a:t>Public Guardian Act 2014 </a:t>
            </a:r>
            <a:r>
              <a:rPr lang="en-US" altLang="en-US" sz="1400" dirty="0">
                <a:latin typeface="Arial" panose="020B0604020202020204" pitchFamily="34" charset="0"/>
                <a:cs typeface="Arial" panose="020B0604020202020204" pitchFamily="34" charset="0"/>
              </a:rPr>
              <a:t>(PGA). </a:t>
            </a:r>
          </a:p>
          <a:p>
            <a:pPr marL="266700" indent="-228600" defTabSz="914400">
              <a:lnSpc>
                <a:spcPct val="90000"/>
              </a:lnSpc>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When visiting a visitable home, a Community Visitor may do any of the following: </a:t>
            </a:r>
          </a:p>
          <a:p>
            <a:pPr marL="538163" lvl="1" indent="-228600" defTabSz="914400">
              <a:lnSpc>
                <a:spcPct val="90000"/>
              </a:lnSpc>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look around the home and assess its appropriateness for the accommodation of the child under care.</a:t>
            </a:r>
          </a:p>
          <a:p>
            <a:pPr marL="538163" lvl="1" indent="-228600" defTabSz="914400">
              <a:lnSpc>
                <a:spcPct val="90000"/>
              </a:lnSpc>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have access to the child under care and talk with the child out of the hearing of other persons at the home.</a:t>
            </a:r>
          </a:p>
          <a:p>
            <a:pPr marL="538163" lvl="1" indent="-228600" defTabSz="914400">
              <a:lnSpc>
                <a:spcPct val="90000"/>
              </a:lnSpc>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require a carer staying at the home to give the visitor reasonable help to exercise the visitor’s powers. A person must comply with any such requirement (e.g. a requirement to provide a space to speak with the child/young person in private). </a:t>
            </a:r>
          </a:p>
          <a:p>
            <a:pPr marL="266700" indent="-228600" defTabSz="914400">
              <a:lnSpc>
                <a:spcPct val="90000"/>
              </a:lnSpc>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A child or young person living in a visitable site can communicate with a CV—by phone, SMS message or email and they </a:t>
            </a:r>
            <a:r>
              <a:rPr lang="en-US" altLang="en-US" sz="1400" dirty="0">
                <a:latin typeface="Arial" panose="020B0604020202020204" pitchFamily="34" charset="0"/>
                <a:cs typeface="Arial" panose="020B0604020202020204" pitchFamily="34" charset="0"/>
                <a:hlinkClick r:id="rId5"/>
              </a:rPr>
              <a:t>can also request the CV to visit the site</a:t>
            </a:r>
            <a:r>
              <a:rPr lang="en-US" altLang="en-US" sz="1400" dirty="0">
                <a:latin typeface="Arial" panose="020B0604020202020204" pitchFamily="34" charset="0"/>
                <a:cs typeface="Arial" panose="020B0604020202020204" pitchFamily="34" charset="0"/>
              </a:rPr>
              <a:t>, in addition to the CVs regular visits, if they want. </a:t>
            </a:r>
          </a:p>
          <a:p>
            <a:pPr marL="266700" indent="-228600" defTabSz="914400">
              <a:lnSpc>
                <a:spcPct val="90000"/>
              </a:lnSpc>
              <a:spcBef>
                <a:spcPts val="600"/>
              </a:spcBef>
              <a:spcAft>
                <a:spcPts val="600"/>
              </a:spcAft>
              <a:buClr>
                <a:srgbClr val="009CDE"/>
              </a:buClr>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266700" indent="-228600" defTabSz="914400">
              <a:lnSpc>
                <a:spcPct val="90000"/>
              </a:lnSpc>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hlinkClick r:id="rId6"/>
              </a:rPr>
              <a:t>Community Visitor Factsheet</a:t>
            </a:r>
            <a:endParaRPr lang="en-US" altLang="en-US" sz="1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EC1867-DE13-6E87-8F7D-870ED69941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58266" y="5686384"/>
            <a:ext cx="1053627" cy="1053627"/>
          </a:xfrm>
          <a:prstGeom prst="rect">
            <a:avLst/>
          </a:prstGeom>
        </p:spPr>
      </p:pic>
      <p:cxnSp>
        <p:nvCxnSpPr>
          <p:cNvPr id="6" name="Straight Connector 5">
            <a:extLst>
              <a:ext uri="{FF2B5EF4-FFF2-40B4-BE49-F238E27FC236}">
                <a16:creationId xmlns:a16="http://schemas.microsoft.com/office/drawing/2014/main" id="{DC1A10E7-0FDF-3322-2628-66875D2B1C0D}"/>
              </a:ext>
            </a:extLst>
          </p:cNvPr>
          <p:cNvCxnSpPr>
            <a:cxnSpLocks/>
          </p:cNvCxnSpPr>
          <p:nvPr/>
        </p:nvCxnSpPr>
        <p:spPr>
          <a:xfrm>
            <a:off x="283932" y="1759207"/>
            <a:ext cx="5549482"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066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BFC16-44A6-C131-23E2-62FB189E29E3}"/>
              </a:ext>
            </a:extLst>
          </p:cNvPr>
          <p:cNvSpPr txBox="1">
            <a:spLocks noChangeArrowheads="1"/>
          </p:cNvSpPr>
          <p:nvPr/>
        </p:nvSpPr>
        <p:spPr bwMode="auto">
          <a:xfrm>
            <a:off x="372921" y="940142"/>
            <a:ext cx="5243181" cy="16260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914400">
              <a:lnSpc>
                <a:spcPct val="90000"/>
              </a:lnSpc>
              <a:spcBef>
                <a:spcPct val="0"/>
              </a:spcBef>
              <a:spcAft>
                <a:spcPts val="600"/>
              </a:spcAft>
            </a:pPr>
            <a:r>
              <a:rPr lang="en-US" altLang="en-US" sz="3400" b="1" kern="1200" dirty="0">
                <a:solidFill>
                  <a:schemeClr val="tx1"/>
                </a:solidFill>
                <a:latin typeface="+mj-lt"/>
                <a:ea typeface="+mj-ea"/>
                <a:cs typeface="+mj-cs"/>
              </a:rPr>
              <a:t>How can a Child Advocate help children and young people?</a:t>
            </a:r>
          </a:p>
        </p:txBody>
      </p:sp>
      <p:sp>
        <p:nvSpPr>
          <p:cNvPr id="3" name="TextBox 4">
            <a:extLst>
              <a:ext uri="{FF2B5EF4-FFF2-40B4-BE49-F238E27FC236}">
                <a16:creationId xmlns:a16="http://schemas.microsoft.com/office/drawing/2014/main" id="{9E504A68-F364-0BF2-5BE1-A5BF4F421D18}"/>
              </a:ext>
            </a:extLst>
          </p:cNvPr>
          <p:cNvSpPr txBox="1">
            <a:spLocks noChangeArrowheads="1"/>
          </p:cNvSpPr>
          <p:nvPr/>
        </p:nvSpPr>
        <p:spPr bwMode="auto">
          <a:xfrm>
            <a:off x="6096000" y="940142"/>
            <a:ext cx="5616102" cy="5558981"/>
          </a:xfrm>
          <a:prstGeom prst="rect">
            <a:avLst/>
          </a:prstGeom>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66700" indent="-228600" defTabSz="914400">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A Child Advocate will provide individual legal advocacy for a child/young person. The functions of a Child Advocate are set out under </a:t>
            </a:r>
            <a:r>
              <a:rPr lang="en-US" altLang="en-US" sz="1400" dirty="0">
                <a:latin typeface="Arial" panose="020B0604020202020204" pitchFamily="34" charset="0"/>
                <a:cs typeface="Arial" panose="020B0604020202020204" pitchFamily="34" charset="0"/>
                <a:hlinkClick r:id="rId3"/>
              </a:rPr>
              <a:t>section 13 </a:t>
            </a:r>
            <a:r>
              <a:rPr lang="en-US" altLang="en-US" sz="1400" dirty="0">
                <a:latin typeface="Arial" panose="020B0604020202020204" pitchFamily="34" charset="0"/>
                <a:cs typeface="Arial" panose="020B0604020202020204" pitchFamily="34" charset="0"/>
              </a:rPr>
              <a:t>of the </a:t>
            </a:r>
            <a:r>
              <a:rPr lang="en-US" altLang="en-US" sz="1400" i="1" dirty="0">
                <a:latin typeface="Arial" panose="020B0604020202020204" pitchFamily="34" charset="0"/>
                <a:cs typeface="Arial" panose="020B0604020202020204" pitchFamily="34" charset="0"/>
              </a:rPr>
              <a:t>Public Guardian Act 2014 </a:t>
            </a:r>
            <a:r>
              <a:rPr lang="en-US" altLang="en-US" sz="1400" dirty="0">
                <a:latin typeface="Arial" panose="020B0604020202020204" pitchFamily="34" charset="0"/>
                <a:cs typeface="Arial" panose="020B0604020202020204" pitchFamily="34" charset="0"/>
              </a:rPr>
              <a:t>(PGA). </a:t>
            </a:r>
          </a:p>
          <a:p>
            <a:pPr marL="266700" indent="-228600" defTabSz="914400">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Child Advocates are different from CVs. The main difference is all Child Advocates are lawyers who help young people with legal issues. </a:t>
            </a:r>
          </a:p>
          <a:p>
            <a:pPr marL="266700" indent="-228600" defTabSz="914400">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A Child Advocate can only provide advocacy to children and young people who fit the definition of ‘</a:t>
            </a:r>
            <a:r>
              <a:rPr lang="en-US" altLang="en-US" sz="1400" dirty="0">
                <a:latin typeface="Arial" panose="020B0604020202020204" pitchFamily="34" charset="0"/>
                <a:cs typeface="Arial" panose="020B0604020202020204" pitchFamily="34" charset="0"/>
                <a:hlinkClick r:id="rId3"/>
              </a:rPr>
              <a:t>relevant child</a:t>
            </a:r>
            <a:r>
              <a:rPr lang="en-US" altLang="en-US" sz="1400" dirty="0">
                <a:latin typeface="Arial" panose="020B0604020202020204" pitchFamily="34" charset="0"/>
                <a:cs typeface="Arial" panose="020B0604020202020204" pitchFamily="34" charset="0"/>
              </a:rPr>
              <a:t>’ under section 52 of the PGA – in summary this means the child/young person and their family must have some involvement from Child Safety (e.g., Care Agreement, interim court orders). </a:t>
            </a:r>
          </a:p>
          <a:p>
            <a:pPr marL="266700" indent="-228600" defTabSz="914400">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Priority legal areas: child protection proceedings, education advocacy, youth justice advocacy and QCAT matters. </a:t>
            </a:r>
          </a:p>
          <a:p>
            <a:pPr marL="266700" indent="-228600" defTabSz="914400">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hlinkClick r:id="rId4"/>
              </a:rPr>
              <a:t>Child Advocate Referral Form</a:t>
            </a:r>
            <a:r>
              <a:rPr lang="en-US" altLang="en-US" sz="1400" dirty="0">
                <a:latin typeface="Arial" panose="020B0604020202020204" pitchFamily="34" charset="0"/>
                <a:cs typeface="Arial" panose="020B0604020202020204" pitchFamily="34" charset="0"/>
              </a:rPr>
              <a:t> - Anyone can make a referral for a Child Advocate including foster or kinship carers of a child in care. </a:t>
            </a:r>
          </a:p>
          <a:p>
            <a:pPr marL="266700" indent="-228600" defTabSz="914400">
              <a:spcBef>
                <a:spcPts val="600"/>
              </a:spcBef>
              <a:spcAft>
                <a:spcPts val="600"/>
              </a:spcAft>
              <a:buClr>
                <a:srgbClr val="009CDE"/>
              </a:buClr>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266700" indent="-228600" defTabSz="914400">
              <a:spcBef>
                <a:spcPts val="600"/>
              </a:spcBef>
              <a:spcAft>
                <a:spcPts val="600"/>
              </a:spcAft>
              <a:buClr>
                <a:srgbClr val="009CDE"/>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hlinkClick r:id="rId5"/>
              </a:rPr>
              <a:t>Child Advocate Factsheet</a:t>
            </a:r>
            <a:endParaRPr lang="en-US" altLang="en-US" sz="1400" dirty="0">
              <a:latin typeface="Arial" panose="020B0604020202020204" pitchFamily="34" charset="0"/>
              <a:cs typeface="Arial" panose="020B0604020202020204" pitchFamily="34" charset="0"/>
            </a:endParaRPr>
          </a:p>
          <a:p>
            <a:pPr marL="285750" indent="-228600" defTabSz="914400">
              <a:buFont typeface="Arial" panose="020B0604020202020204" pitchFamily="34" charset="0"/>
              <a:buChar char="•"/>
              <a:defRPr/>
            </a:pPr>
            <a:endParaRPr lang="en-US" altLang="en-US" sz="1400" b="1" dirty="0">
              <a:latin typeface="Arial" panose="020B0604020202020204" pitchFamily="34" charset="0"/>
              <a:cs typeface="Arial" panose="020B0604020202020204" pitchFamily="34" charset="0"/>
            </a:endParaRPr>
          </a:p>
        </p:txBody>
      </p:sp>
      <p:pic>
        <p:nvPicPr>
          <p:cNvPr id="4" name="Online Media 1" title="Child advocates - Office of the Public Guardian">
            <a:hlinkClick r:id="" action="ppaction://media"/>
            <a:extLst>
              <a:ext uri="{FF2B5EF4-FFF2-40B4-BE49-F238E27FC236}">
                <a16:creationId xmlns:a16="http://schemas.microsoft.com/office/drawing/2014/main" id="{05ACD5EC-0BD3-5875-6BFA-EB5AC359475F}"/>
              </a:ext>
            </a:extLst>
          </p:cNvPr>
          <p:cNvPicPr>
            <a:picLocks noRot="1" noChangeAspect="1"/>
          </p:cNvPicPr>
          <p:nvPr>
            <a:videoFile r:link="rId1"/>
          </p:nvPr>
        </p:nvPicPr>
        <p:blipFill>
          <a:blip r:embed="rId6"/>
          <a:stretch>
            <a:fillRect/>
          </a:stretch>
        </p:blipFill>
        <p:spPr>
          <a:xfrm>
            <a:off x="297790" y="3190128"/>
            <a:ext cx="5500421" cy="3107738"/>
          </a:xfrm>
          <a:prstGeom prst="rect">
            <a:avLst/>
          </a:prstGeom>
        </p:spPr>
      </p:pic>
      <p:pic>
        <p:nvPicPr>
          <p:cNvPr id="5" name="Picture 4">
            <a:extLst>
              <a:ext uri="{FF2B5EF4-FFF2-40B4-BE49-F238E27FC236}">
                <a16:creationId xmlns:a16="http://schemas.microsoft.com/office/drawing/2014/main" id="{180FCC5C-0FEB-2BC1-2F3A-CBE0178C15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4709" y="5283827"/>
            <a:ext cx="1421007" cy="1342188"/>
          </a:xfrm>
          <a:prstGeom prst="rect">
            <a:avLst/>
          </a:prstGeom>
        </p:spPr>
      </p:pic>
      <p:cxnSp>
        <p:nvCxnSpPr>
          <p:cNvPr id="6" name="Straight Connector 5">
            <a:extLst>
              <a:ext uri="{FF2B5EF4-FFF2-40B4-BE49-F238E27FC236}">
                <a16:creationId xmlns:a16="http://schemas.microsoft.com/office/drawing/2014/main" id="{FA963D5B-65F5-4E6F-7146-2833B87132B3}"/>
              </a:ext>
            </a:extLst>
          </p:cNvPr>
          <p:cNvCxnSpPr>
            <a:cxnSpLocks/>
          </p:cNvCxnSpPr>
          <p:nvPr/>
        </p:nvCxnSpPr>
        <p:spPr>
          <a:xfrm>
            <a:off x="581776" y="2749713"/>
            <a:ext cx="4926172"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15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C89E58-8A59-7E35-92D0-A724A4FAAC3C}"/>
              </a:ext>
            </a:extLst>
          </p:cNvPr>
          <p:cNvSpPr txBox="1">
            <a:spLocks/>
          </p:cNvSpPr>
          <p:nvPr/>
        </p:nvSpPr>
        <p:spPr>
          <a:xfrm>
            <a:off x="651411" y="450253"/>
            <a:ext cx="4011084" cy="11620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spcAft>
                <a:spcPts val="600"/>
              </a:spcAft>
            </a:pPr>
            <a:r>
              <a:rPr lang="en-US" sz="4400" dirty="0"/>
              <a:t>Framework </a:t>
            </a:r>
            <a:endParaRPr lang="en-AU" sz="4400" dirty="0"/>
          </a:p>
        </p:txBody>
      </p:sp>
      <p:pic>
        <p:nvPicPr>
          <p:cNvPr id="3" name="Picture 2">
            <a:extLst>
              <a:ext uri="{FF2B5EF4-FFF2-40B4-BE49-F238E27FC236}">
                <a16:creationId xmlns:a16="http://schemas.microsoft.com/office/drawing/2014/main" id="{0D6AAF9F-E18C-122E-0CBD-F5A56581B3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23" r="14471" b="2"/>
          <a:stretch/>
        </p:blipFill>
        <p:spPr>
          <a:xfrm>
            <a:off x="5042999" y="1205830"/>
            <a:ext cx="6815667" cy="5272088"/>
          </a:xfrm>
          <a:prstGeom prst="rect">
            <a:avLst/>
          </a:prstGeom>
          <a:noFill/>
        </p:spPr>
      </p:pic>
      <p:sp>
        <p:nvSpPr>
          <p:cNvPr id="2" name="Content Placeholder 2">
            <a:extLst>
              <a:ext uri="{FF2B5EF4-FFF2-40B4-BE49-F238E27FC236}">
                <a16:creationId xmlns:a16="http://schemas.microsoft.com/office/drawing/2014/main" id="{808D5897-AD7E-1643-C114-0D94BDC4B77E}"/>
              </a:ext>
            </a:extLst>
          </p:cNvPr>
          <p:cNvSpPr txBox="1">
            <a:spLocks/>
          </p:cNvSpPr>
          <p:nvPr/>
        </p:nvSpPr>
        <p:spPr>
          <a:xfrm>
            <a:off x="333334" y="2016127"/>
            <a:ext cx="4433398" cy="44617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kern="1200" dirty="0">
                <a:latin typeface="Arial"/>
                <a:ea typeface="+mn-ea"/>
                <a:cs typeface="Arial"/>
              </a:rPr>
              <a:t>The Statement of Commitment is underpinned by Principles that are consistent with the overall legislative framework in which Child Protection is delivered in Queensland such as:</a:t>
            </a:r>
          </a:p>
          <a:p>
            <a:pPr marL="0" indent="0">
              <a:buNone/>
            </a:pPr>
            <a:endParaRPr lang="en-AU" sz="1600" kern="1200" dirty="0">
              <a:latin typeface="Arial"/>
              <a:ea typeface="+mn-ea"/>
              <a:cs typeface="Arial"/>
            </a:endParaRPr>
          </a:p>
          <a:p>
            <a:pPr marL="0" indent="0">
              <a:buNone/>
            </a:pPr>
            <a:r>
              <a:rPr lang="en-AU" sz="1600" kern="1200" dirty="0">
                <a:latin typeface="Arial"/>
                <a:ea typeface="+mn-ea"/>
                <a:cs typeface="Arial"/>
              </a:rPr>
              <a:t>Paramount Principle </a:t>
            </a:r>
          </a:p>
          <a:p>
            <a:pPr marL="0" indent="0">
              <a:buNone/>
            </a:pPr>
            <a:r>
              <a:rPr lang="en-AU" sz="1600" kern="1200" dirty="0">
                <a:latin typeface="Arial"/>
                <a:ea typeface="+mn-ea"/>
                <a:cs typeface="Arial"/>
              </a:rPr>
              <a:t>Charter of Rights </a:t>
            </a:r>
          </a:p>
          <a:p>
            <a:pPr marL="0" indent="0">
              <a:buNone/>
            </a:pPr>
            <a:r>
              <a:rPr lang="en-AU" sz="1600" kern="1200" dirty="0">
                <a:latin typeface="Arial"/>
                <a:ea typeface="+mn-ea"/>
                <a:cs typeface="Arial"/>
              </a:rPr>
              <a:t>Statement of Standards </a:t>
            </a:r>
          </a:p>
          <a:p>
            <a:pPr marL="0" indent="0">
              <a:buNone/>
            </a:pPr>
            <a:r>
              <a:rPr lang="en-AU" sz="1600" kern="1200" dirty="0">
                <a:latin typeface="Arial"/>
                <a:ea typeface="+mn-ea"/>
                <a:cs typeface="Arial"/>
              </a:rPr>
              <a:t>Five elements of the Aboriginal and Torres Strait Islander Child Placement Principle (ATSCPP)</a:t>
            </a:r>
          </a:p>
          <a:p>
            <a:pPr marL="0" indent="0">
              <a:buNone/>
            </a:pPr>
            <a:r>
              <a:rPr lang="en-AU" sz="1600" i="1" kern="1200" dirty="0">
                <a:latin typeface="Arial"/>
                <a:ea typeface="+mn-ea"/>
                <a:cs typeface="Arial"/>
              </a:rPr>
              <a:t>Human Rights Act 2019</a:t>
            </a:r>
          </a:p>
          <a:p>
            <a:pPr marL="0" indent="0">
              <a:buNone/>
            </a:pPr>
            <a:r>
              <a:rPr lang="en-AU" sz="1600" kern="1200" dirty="0">
                <a:latin typeface="Arial"/>
                <a:ea typeface="+mn-ea"/>
                <a:cs typeface="Arial"/>
              </a:rPr>
              <a:t>Child and young person’s participation in decisions </a:t>
            </a:r>
          </a:p>
          <a:p>
            <a:pPr marL="0" indent="0">
              <a:buNone/>
            </a:pPr>
            <a:r>
              <a:rPr lang="en-AU" sz="1600" kern="1200" dirty="0">
                <a:latin typeface="Arial"/>
                <a:ea typeface="+mn-ea"/>
                <a:cs typeface="Arial"/>
              </a:rPr>
              <a:t>Kin as first option for care arrangement</a:t>
            </a:r>
          </a:p>
          <a:p>
            <a:pPr marL="0" indent="0">
              <a:buNone/>
            </a:pPr>
            <a:endParaRPr lang="en-AU" sz="1600" kern="1200" dirty="0">
              <a:latin typeface="Arial"/>
              <a:ea typeface="+mn-ea"/>
              <a:cs typeface="Arial"/>
            </a:endParaRPr>
          </a:p>
        </p:txBody>
      </p:sp>
      <p:cxnSp>
        <p:nvCxnSpPr>
          <p:cNvPr id="5" name="Straight Connector 4">
            <a:extLst>
              <a:ext uri="{FF2B5EF4-FFF2-40B4-BE49-F238E27FC236}">
                <a16:creationId xmlns:a16="http://schemas.microsoft.com/office/drawing/2014/main" id="{C08B58C9-599F-A25B-55F3-63F7240F3755}"/>
              </a:ext>
            </a:extLst>
          </p:cNvPr>
          <p:cNvCxnSpPr>
            <a:cxnSpLocks/>
          </p:cNvCxnSpPr>
          <p:nvPr/>
        </p:nvCxnSpPr>
        <p:spPr>
          <a:xfrm>
            <a:off x="392688" y="1797265"/>
            <a:ext cx="431468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621817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7AD6-0EC7-E33A-5F7C-478DEAC1B6CA}"/>
              </a:ext>
            </a:extLst>
          </p:cNvPr>
          <p:cNvSpPr txBox="1">
            <a:spLocks/>
          </p:cNvSpPr>
          <p:nvPr/>
        </p:nvSpPr>
        <p:spPr>
          <a:xfrm>
            <a:off x="-132145" y="3064222"/>
            <a:ext cx="3600860" cy="1378483"/>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pPr algn="ctr"/>
            <a:r>
              <a:rPr lang="en-US" sz="5400" dirty="0"/>
              <a:t>QFKC </a:t>
            </a:r>
            <a:endParaRPr lang="en-AU" sz="5400" dirty="0"/>
          </a:p>
        </p:txBody>
      </p:sp>
      <p:pic>
        <p:nvPicPr>
          <p:cNvPr id="3" name="Online Media 3" title="QFKC">
            <a:hlinkClick r:id="" action="ppaction://media"/>
            <a:extLst>
              <a:ext uri="{FF2B5EF4-FFF2-40B4-BE49-F238E27FC236}">
                <a16:creationId xmlns:a16="http://schemas.microsoft.com/office/drawing/2014/main" id="{AC9D5BB1-2F1F-FFBE-1389-E8D1C040D5F3}"/>
              </a:ext>
            </a:extLst>
          </p:cNvPr>
          <p:cNvPicPr>
            <a:picLocks noRot="1" noChangeAspect="1"/>
          </p:cNvPicPr>
          <p:nvPr>
            <a:videoFile r:link="rId1"/>
          </p:nvPr>
        </p:nvPicPr>
        <p:blipFill>
          <a:blip r:embed="rId3"/>
          <a:stretch>
            <a:fillRect/>
          </a:stretch>
        </p:blipFill>
        <p:spPr>
          <a:xfrm>
            <a:off x="4241460" y="1509713"/>
            <a:ext cx="7109165" cy="4016016"/>
          </a:xfrm>
          <a:prstGeom prst="rect">
            <a:avLst/>
          </a:prstGeom>
        </p:spPr>
      </p:pic>
      <p:cxnSp>
        <p:nvCxnSpPr>
          <p:cNvPr id="4" name="Straight Connector 3">
            <a:extLst>
              <a:ext uri="{FF2B5EF4-FFF2-40B4-BE49-F238E27FC236}">
                <a16:creationId xmlns:a16="http://schemas.microsoft.com/office/drawing/2014/main" id="{ABD2FEA1-641F-CE8C-4FAC-36F8415DA0A6}"/>
              </a:ext>
            </a:extLst>
          </p:cNvPr>
          <p:cNvCxnSpPr>
            <a:cxnSpLocks/>
          </p:cNvCxnSpPr>
          <p:nvPr/>
        </p:nvCxnSpPr>
        <p:spPr>
          <a:xfrm rot="5400000">
            <a:off x="1715283" y="3517721"/>
            <a:ext cx="3111319" cy="0"/>
          </a:xfrm>
          <a:prstGeom prst="line">
            <a:avLst/>
          </a:prstGeom>
          <a:ln w="76200"/>
          <a:scene3d>
            <a:camera prst="orthographicFront"/>
            <a:lightRig rig="threePt" dir="t"/>
          </a:scene3d>
          <a:sp3d>
            <a:bevelT prst="slope"/>
          </a:sp3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2795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3E0B7B3A-AEB2-C922-53DA-AFF5CCC830A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61101" y="1711856"/>
            <a:ext cx="6269798" cy="4015949"/>
          </a:xfrm>
          <a:prstGeom prst="rect">
            <a:avLst/>
          </a:prstGeom>
        </p:spPr>
      </p:pic>
    </p:spTree>
    <p:extLst>
      <p:ext uri="{BB962C8B-B14F-4D97-AF65-F5344CB8AC3E}">
        <p14:creationId xmlns:p14="http://schemas.microsoft.com/office/powerpoint/2010/main" val="2491233847"/>
      </p:ext>
    </p:extLst>
  </p:cSld>
  <p:clrMapOvr>
    <a:masterClrMapping/>
  </p:clrMapOvr>
</p:sld>
</file>

<file path=ppt/theme/theme1.xml><?xml version="1.0" encoding="utf-8"?>
<a:theme xmlns:a="http://schemas.openxmlformats.org/drawingml/2006/main" name="Office Theme">
  <a:themeElements>
    <a:clrScheme name="DCSSDS">
      <a:dk1>
        <a:sysClr val="windowText" lastClr="000000"/>
      </a:dk1>
      <a:lt1>
        <a:sysClr val="window" lastClr="FFFFFF"/>
      </a:lt1>
      <a:dk2>
        <a:srgbClr val="3B4344"/>
      </a:dk2>
      <a:lt2>
        <a:srgbClr val="F2F2F2"/>
      </a:lt2>
      <a:accent1>
        <a:srgbClr val="225E6A"/>
      </a:accent1>
      <a:accent2>
        <a:srgbClr val="853D96"/>
      </a:accent2>
      <a:accent3>
        <a:srgbClr val="9C496D"/>
      </a:accent3>
      <a:accent4>
        <a:srgbClr val="A1CE62"/>
      </a:accent4>
      <a:accent5>
        <a:srgbClr val="6BC1C1"/>
      </a:accent5>
      <a:accent6>
        <a:srgbClr val="EEB726"/>
      </a:accent6>
      <a:hlink>
        <a:srgbClr val="853D96"/>
      </a:hlink>
      <a:folHlink>
        <a:srgbClr val="9C49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7398</Words>
  <Application>Microsoft Office PowerPoint</Application>
  <PresentationFormat>Widescreen</PresentationFormat>
  <Paragraphs>732</Paragraphs>
  <Slides>91</Slides>
  <Notes>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Avenir Next LT Pro</vt:lpstr>
      <vt:lpstr>Calibri</vt:lpstr>
      <vt:lpstr>Ink Free</vt:lpstr>
      <vt:lpstr>Wingdings</vt:lpstr>
      <vt:lpstr>Office Theme</vt:lpstr>
      <vt:lpstr>PowerPoint Presentation</vt:lpstr>
      <vt:lpstr>Acknowledgement of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148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2018-06-14T04:54:47Z</dcterms:created>
  <dc:creator>Queensland Government</dc:creator>
  <cp:keywords>starting, out, carer training, module 6, foster carer</cp:keywords>
  <cp:lastModifiedBy>Eloise Eggleton</cp:lastModifiedBy>
  <dcterms:modified xsi:type="dcterms:W3CDTF">2023-11-23T02:41:31Z</dcterms:modified>
  <cp:revision>23</cp:revision>
  <dc:subject>carer training</dc:subject>
  <dc:title>starting out powerpoint</dc:title>
</cp:coreProperties>
</file>